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72" r:id="rId11"/>
    <p:sldId id="270" r:id="rId12"/>
    <p:sldId id="275" r:id="rId13"/>
  </p:sldIdLst>
  <p:sldSz cx="7569200" cy="10693400"/>
  <p:notesSz cx="75692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691"/>
  </p:normalViewPr>
  <p:slideViewPr>
    <p:cSldViewPr>
      <p:cViewPr varScale="1">
        <p:scale>
          <a:sx n="42" d="100"/>
          <a:sy n="42" d="100"/>
        </p:scale>
        <p:origin x="1568" y="24"/>
      </p:cViewPr>
      <p:guideLst>
        <p:guide orient="horz" pos="2880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7838" y="0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D161F-6766-6346-9555-A48CA0B3A18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1336675"/>
            <a:ext cx="25527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7238" y="5146675"/>
            <a:ext cx="605472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7838" y="10156825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F18F1-A65F-7048-9010-22DB4768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9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8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5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4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36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F18F1-A65F-7048-9010-22DB4768C5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6430" y="58270"/>
            <a:ext cx="5015230" cy="921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umbaiport.gov.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rocure.gov.in/" TargetMode="External"/><Relationship Id="rId4" Type="http://schemas.openxmlformats.org/officeDocument/2006/relationships/hyperlink" Target="http://www.mumbaiport.gov.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7800" y="2"/>
            <a:ext cx="7737800" cy="10713355"/>
            <a:chOff x="-177800" y="2"/>
            <a:chExt cx="7737800" cy="10713355"/>
          </a:xfrm>
        </p:grpSpPr>
        <p:pic>
          <p:nvPicPr>
            <p:cNvPr id="2" name="object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"/>
              <a:ext cx="7560000" cy="10691997"/>
            </a:xfrm>
            <a:prstGeom prst="rect">
              <a:avLst/>
            </a:prstGeom>
          </p:spPr>
        </p:pic>
        <p:sp>
          <p:nvSpPr>
            <p:cNvPr id="3" name="object 3"/>
            <p:cNvSpPr txBox="1"/>
            <p:nvPr/>
          </p:nvSpPr>
          <p:spPr>
            <a:xfrm>
              <a:off x="1610504" y="2230163"/>
              <a:ext cx="4587875" cy="543560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197610" marR="5080" indent="-1185545">
                <a:lnSpc>
                  <a:spcPts val="1960"/>
                </a:lnSpc>
                <a:spcBef>
                  <a:spcPts val="295"/>
                </a:spcBef>
              </a:pPr>
              <a:r>
                <a:rPr sz="1750" b="1" dirty="0">
                  <a:latin typeface="Arial"/>
                  <a:cs typeface="Arial"/>
                </a:rPr>
                <a:t>Ministry</a:t>
              </a:r>
              <a:r>
                <a:rPr sz="1750" b="1" spc="25" dirty="0">
                  <a:latin typeface="Arial"/>
                  <a:cs typeface="Arial"/>
                </a:rPr>
                <a:t> </a:t>
              </a:r>
              <a:r>
                <a:rPr sz="1750" b="1" dirty="0">
                  <a:latin typeface="Arial"/>
                  <a:cs typeface="Arial"/>
                </a:rPr>
                <a:t>of</a:t>
              </a:r>
              <a:r>
                <a:rPr sz="1750" b="1" spc="25" dirty="0">
                  <a:latin typeface="Arial"/>
                  <a:cs typeface="Arial"/>
                </a:rPr>
                <a:t> </a:t>
              </a:r>
              <a:r>
                <a:rPr sz="1750" b="1" dirty="0">
                  <a:latin typeface="Arial"/>
                  <a:cs typeface="Arial"/>
                </a:rPr>
                <a:t>Ports</a:t>
              </a:r>
              <a:r>
                <a:rPr sz="1750" b="1" spc="25" dirty="0">
                  <a:latin typeface="Arial"/>
                  <a:cs typeface="Arial"/>
                </a:rPr>
                <a:t> </a:t>
              </a:r>
              <a:r>
                <a:rPr sz="1750" b="1" dirty="0">
                  <a:latin typeface="Arial"/>
                  <a:cs typeface="Arial"/>
                </a:rPr>
                <a:t>Shipping</a:t>
              </a:r>
              <a:r>
                <a:rPr sz="1750" b="1" spc="25" dirty="0">
                  <a:latin typeface="Arial"/>
                  <a:cs typeface="Arial"/>
                </a:rPr>
                <a:t> </a:t>
              </a:r>
              <a:r>
                <a:rPr sz="1750" b="1" dirty="0">
                  <a:latin typeface="Arial"/>
                  <a:cs typeface="Arial"/>
                </a:rPr>
                <a:t>and</a:t>
              </a:r>
              <a:r>
                <a:rPr sz="1750" b="1" spc="25" dirty="0">
                  <a:latin typeface="Arial"/>
                  <a:cs typeface="Arial"/>
                </a:rPr>
                <a:t> </a:t>
              </a:r>
              <a:r>
                <a:rPr sz="1750" b="1" spc="-10" dirty="0">
                  <a:latin typeface="Arial"/>
                  <a:cs typeface="Arial"/>
                </a:rPr>
                <a:t>Waterways, </a:t>
              </a:r>
              <a:r>
                <a:rPr sz="1750" b="1" dirty="0">
                  <a:latin typeface="Arial"/>
                  <a:cs typeface="Arial"/>
                </a:rPr>
                <a:t>Government</a:t>
              </a:r>
              <a:r>
                <a:rPr sz="1750" b="1" spc="25" dirty="0">
                  <a:latin typeface="Arial"/>
                  <a:cs typeface="Arial"/>
                </a:rPr>
                <a:t> </a:t>
              </a:r>
              <a:r>
                <a:rPr sz="1750" b="1" dirty="0">
                  <a:latin typeface="Arial"/>
                  <a:cs typeface="Arial"/>
                </a:rPr>
                <a:t>of</a:t>
              </a:r>
              <a:r>
                <a:rPr sz="1750" b="1" spc="30" dirty="0">
                  <a:latin typeface="Arial"/>
                  <a:cs typeface="Arial"/>
                </a:rPr>
                <a:t> </a:t>
              </a:r>
              <a:r>
                <a:rPr sz="1750" b="1" spc="-10" dirty="0">
                  <a:latin typeface="Arial"/>
                  <a:cs typeface="Arial"/>
                </a:rPr>
                <a:t>India</a:t>
              </a:r>
              <a:endParaRPr sz="175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051199" y="10271440"/>
              <a:ext cx="1311275" cy="223138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endParaRPr sz="1350" dirty="0"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1201" y="3289300"/>
              <a:ext cx="5426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MUMBAI MARINA </a:t>
              </a:r>
              <a:endParaRPr lang="en-US" sz="24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INDIA’s 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GLOBAL DESTINATION</a:t>
              </a:r>
              <a:endParaRPr lang="en-IN" sz="2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1" r="8304"/>
            <a:stretch/>
          </p:blipFill>
          <p:spPr>
            <a:xfrm>
              <a:off x="-177800" y="5667224"/>
              <a:ext cx="5181600" cy="5046133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"/>
            <a:ext cx="7559999" cy="10691996"/>
          </a:xfrm>
          <a:prstGeom prst="rect">
            <a:avLst/>
          </a:prstGeom>
        </p:spPr>
      </p:pic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946430" y="58270"/>
            <a:ext cx="5015230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5080" indent="-182563" algn="ctr">
              <a:lnSpc>
                <a:spcPct val="110900"/>
              </a:lnSpc>
              <a:spcBef>
                <a:spcPts val="1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Marina and Eastern Waterfront Development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1193800" y="1308100"/>
            <a:ext cx="5475605" cy="250773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574675" algn="ctr" defTabSz="179388">
              <a:lnSpc>
                <a:spcPts val="1960"/>
              </a:lnSpc>
              <a:spcBef>
                <a:spcPts val="295"/>
              </a:spcBef>
            </a:pPr>
            <a:r>
              <a:rPr lang="en-US" sz="1750" b="1" dirty="0">
                <a:latin typeface="Arial"/>
                <a:cs typeface="Arial"/>
              </a:rPr>
              <a:t>Opportunity for operation and management of Marina on a Revenue share Model</a:t>
            </a:r>
          </a:p>
          <a:p>
            <a:pPr marR="574675" defTabSz="179388">
              <a:lnSpc>
                <a:spcPts val="1960"/>
              </a:lnSpc>
              <a:spcBef>
                <a:spcPts val="295"/>
              </a:spcBef>
            </a:pPr>
            <a:endParaRPr sz="17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en-US" sz="1350" dirty="0">
                <a:latin typeface="Arial"/>
                <a:cs typeface="Arial"/>
              </a:rPr>
              <a:t>Become a part of an integrated marina facility management comprising construction and management of terminal building, star hotel, clubhouse, multi-level park parking, yacht parking facilities, recreation facilities, training school, repair facilities, F&amp;B, etc., on a PPP mode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en-US" sz="1350" dirty="0">
                <a:latin typeface="Arial"/>
                <a:cs typeface="Arial"/>
              </a:rPr>
              <a:t>Be a part of the development of a landmark yacht tourism infrastructure facility in India. The operator has flexibility for planning the operation and management of the marina and tourism facilities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Arial MT"/>
              <a:cs typeface="Arial M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35145"/>
              </p:ext>
            </p:extLst>
          </p:nvPr>
        </p:nvGraphicFramePr>
        <p:xfrm>
          <a:off x="1193800" y="3843778"/>
          <a:ext cx="5475606" cy="1828800"/>
        </p:xfrm>
        <a:graphic>
          <a:graphicData uri="http://schemas.openxmlformats.org/drawingml/2006/table">
            <a:tbl>
              <a:tblPr/>
              <a:tblGrid>
                <a:gridCol w="2737803">
                  <a:extLst>
                    <a:ext uri="{9D8B030D-6E8A-4147-A177-3AD203B41FA5}">
                      <a16:colId xmlns:a16="http://schemas.microsoft.com/office/drawing/2014/main" xmlns="" val="2228275312"/>
                    </a:ext>
                  </a:extLst>
                </a:gridCol>
                <a:gridCol w="2737803">
                  <a:extLst>
                    <a:ext uri="{9D8B030D-6E8A-4147-A177-3AD203B41FA5}">
                      <a16:colId xmlns:a16="http://schemas.microsoft.com/office/drawing/2014/main" xmlns="" val="975649747"/>
                    </a:ext>
                  </a:extLst>
                </a:gridCol>
              </a:tblGrid>
              <a:tr h="288587">
                <a:tc>
                  <a:txBody>
                    <a:bodyPr/>
                    <a:lstStyle/>
                    <a:p>
                      <a:r>
                        <a:rPr lang="en-IN" sz="1400" b="1">
                          <a:effectLst/>
                        </a:rPr>
                        <a:t>Facilities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Built Up Area (in sq.m)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443448"/>
                  </a:ext>
                </a:extLst>
              </a:tr>
              <a:tr h="288587">
                <a:tc>
                  <a:txBody>
                    <a:bodyPr/>
                    <a:lstStyle/>
                    <a:p>
                      <a:r>
                        <a:rPr lang="en-IN" sz="1400">
                          <a:effectLst/>
                        </a:rPr>
                        <a:t>Luxurious Hotel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effectLst/>
                        </a:rPr>
                        <a:t>27,000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965909"/>
                  </a:ext>
                </a:extLst>
              </a:tr>
              <a:tr h="288587">
                <a:tc>
                  <a:txBody>
                    <a:bodyPr/>
                    <a:lstStyle/>
                    <a:p>
                      <a:r>
                        <a:rPr lang="en-IN" sz="1400">
                          <a:effectLst/>
                        </a:rPr>
                        <a:t>MLCP &amp; Tourism Bussiness Centre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effectLst/>
                        </a:rPr>
                        <a:t>32,000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364160"/>
                  </a:ext>
                </a:extLst>
              </a:tr>
              <a:tr h="288587">
                <a:tc>
                  <a:txBody>
                    <a:bodyPr/>
                    <a:lstStyle/>
                    <a:p>
                      <a:r>
                        <a:rPr lang="en-IN" sz="1400">
                          <a:effectLst/>
                        </a:rPr>
                        <a:t>Yachts Club House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effectLst/>
                        </a:rPr>
                        <a:t>4,000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6730397"/>
                  </a:ext>
                </a:extLst>
              </a:tr>
              <a:tr h="288587">
                <a:tc>
                  <a:txBody>
                    <a:bodyPr/>
                    <a:lstStyle/>
                    <a:p>
                      <a:r>
                        <a:rPr lang="en-IN" sz="1400">
                          <a:effectLst/>
                        </a:rPr>
                        <a:t>Terminal Building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>
                          <a:effectLst/>
                        </a:rPr>
                        <a:t>3,162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62836"/>
                  </a:ext>
                </a:extLst>
              </a:tr>
              <a:tr h="288587">
                <a:tc>
                  <a:txBody>
                    <a:bodyPr/>
                    <a:lstStyle/>
                    <a:p>
                      <a:r>
                        <a:rPr lang="en-IN" sz="1400">
                          <a:effectLst/>
                        </a:rPr>
                        <a:t>Sailing School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effectLst/>
                        </a:rPr>
                        <a:t>1,060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5594505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93800" y="3674819"/>
            <a:ext cx="6088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600"/>
          </a:p>
        </p:txBody>
      </p:sp>
      <p:sp>
        <p:nvSpPr>
          <p:cNvPr id="9" name="Rectangle 8"/>
          <p:cNvSpPr/>
          <p:nvPr/>
        </p:nvSpPr>
        <p:spPr>
          <a:xfrm>
            <a:off x="1193800" y="5841537"/>
            <a:ext cx="5475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effectLst/>
              </a:rPr>
              <a:t>The project will have Exclusive Yacht Repair and Stacking facility </a:t>
            </a:r>
            <a:endParaRPr lang="en-IN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8273" y="6653870"/>
            <a:ext cx="4636674" cy="3320861"/>
            <a:chOff x="1117600" y="6413500"/>
            <a:chExt cx="5638801" cy="4038600"/>
          </a:xfrm>
        </p:grpSpPr>
        <p:pic>
          <p:nvPicPr>
            <p:cNvPr id="11" name="object 2"/>
            <p:cNvPicPr/>
            <p:nvPr/>
          </p:nvPicPr>
          <p:blipFill rotWithShape="1">
            <a:blip r:embed="rId4" cstate="print"/>
            <a:srcRect l="12095" t="42704" r="60690" b="28076"/>
            <a:stretch/>
          </p:blipFill>
          <p:spPr>
            <a:xfrm>
              <a:off x="1117600" y="6413500"/>
              <a:ext cx="2057400" cy="3124200"/>
            </a:xfrm>
            <a:prstGeom prst="rect">
              <a:avLst/>
            </a:prstGeom>
          </p:spPr>
        </p:pic>
        <p:pic>
          <p:nvPicPr>
            <p:cNvPr id="12" name="object 2"/>
            <p:cNvPicPr/>
            <p:nvPr/>
          </p:nvPicPr>
          <p:blipFill rotWithShape="1">
            <a:blip r:embed="rId4" cstate="print"/>
            <a:srcRect l="12095" t="42704" r="60690" b="28076"/>
            <a:stretch/>
          </p:blipFill>
          <p:spPr>
            <a:xfrm rot="10800000">
              <a:off x="4699001" y="7327900"/>
              <a:ext cx="2057400" cy="3124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800" y="6595271"/>
              <a:ext cx="5475604" cy="3650401"/>
            </a:xfrm>
            <a:prstGeom prst="rect">
              <a:avLst/>
            </a:prstGeom>
          </p:spPr>
        </p:pic>
      </p:grpSp>
      <p:sp>
        <p:nvSpPr>
          <p:cNvPr id="14" name="object 6"/>
          <p:cNvSpPr txBox="1"/>
          <p:nvPr/>
        </p:nvSpPr>
        <p:spPr>
          <a:xfrm>
            <a:off x="2724953" y="9893298"/>
            <a:ext cx="2403314" cy="16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950" dirty="0">
                <a:latin typeface="Arial MT"/>
                <a:cs typeface="Arial MT"/>
              </a:rPr>
              <a:t>On shore Development of Marina Activities</a:t>
            </a:r>
            <a:endParaRPr sz="950" dirty="0">
              <a:latin typeface="Arial MT"/>
              <a:cs typeface="Arial M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3800" y="6377448"/>
            <a:ext cx="54756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 i="0" dirty="0" smtClean="0">
                <a:effectLst/>
              </a:rPr>
              <a:t>Tender will be invited Shortly</a:t>
            </a:r>
            <a:endParaRPr lang="en-IN" sz="1250" dirty="0"/>
          </a:p>
        </p:txBody>
      </p:sp>
    </p:spTree>
    <p:extLst>
      <p:ext uri="{BB962C8B-B14F-4D97-AF65-F5344CB8AC3E}">
        <p14:creationId xmlns:p14="http://schemas.microsoft.com/office/powerpoint/2010/main" val="97944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"/>
            <a:ext cx="7559999" cy="106919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514" y="-9870"/>
            <a:ext cx="7592093" cy="10730481"/>
            <a:chOff x="1958848" y="-164084"/>
            <a:chExt cx="7565136" cy="106923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848" y="-164084"/>
              <a:ext cx="7565136" cy="106923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26716" y="10053479"/>
              <a:ext cx="6629400" cy="304800"/>
            </a:xfrm>
            <a:prstGeom prst="rect">
              <a:avLst/>
            </a:prstGeom>
            <a:solidFill>
              <a:srgbClr val="CDE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565400" y="9581235"/>
            <a:ext cx="2667000" cy="642265"/>
          </a:xfrm>
          <a:prstGeom prst="rect">
            <a:avLst/>
          </a:prstGeom>
          <a:solidFill>
            <a:srgbClr val="CD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7" t="90186" r="34221" b="4843"/>
          <a:stretch/>
        </p:blipFill>
        <p:spPr>
          <a:xfrm>
            <a:off x="2832099" y="9410608"/>
            <a:ext cx="2133601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10" y="10026242"/>
            <a:ext cx="67056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Location</a:t>
            </a:r>
            <a:r>
              <a:rPr lang="en-US" sz="1100" dirty="0" smtClean="0"/>
              <a:t> : Port House, </a:t>
            </a:r>
            <a:r>
              <a:rPr lang="en-US" sz="1100" dirty="0" err="1" smtClean="0"/>
              <a:t>Shoorji</a:t>
            </a:r>
            <a:r>
              <a:rPr lang="en-US" sz="1100" dirty="0"/>
              <a:t> </a:t>
            </a:r>
            <a:r>
              <a:rPr lang="en-US" sz="1100" dirty="0" err="1" smtClean="0"/>
              <a:t>Vallabhdas</a:t>
            </a:r>
            <a:r>
              <a:rPr lang="en-US" sz="1100" dirty="0" smtClean="0"/>
              <a:t> Marg, Mumbai – 400 001 | Website: </a:t>
            </a:r>
            <a:r>
              <a:rPr lang="en-US" sz="1100" dirty="0" smtClean="0">
                <a:hlinkClick r:id="rId4"/>
              </a:rPr>
              <a:t>https://mumbaiport.gov.in</a:t>
            </a:r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88668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569200" cy="10691997"/>
          </a:xfrm>
          <a:prstGeom prst="rect">
            <a:avLst/>
          </a:prstGeom>
          <a:solidFill>
            <a:srgbClr val="CD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71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350" y="1396"/>
            <a:ext cx="7560056" cy="10692003"/>
            <a:chOff x="6350" y="1396"/>
            <a:chExt cx="7560056" cy="10692003"/>
          </a:xfrm>
        </p:grpSpPr>
        <p:pic>
          <p:nvPicPr>
            <p:cNvPr id="2" name="object 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" y="1396"/>
              <a:ext cx="7560056" cy="10692003"/>
            </a:xfrm>
            <a:prstGeom prst="rect">
              <a:avLst/>
            </a:prstGeom>
          </p:spPr>
        </p:pic>
        <p:sp>
          <p:nvSpPr>
            <p:cNvPr id="3" name="object 3"/>
            <p:cNvSpPr txBox="1"/>
            <p:nvPr/>
          </p:nvSpPr>
          <p:spPr>
            <a:xfrm>
              <a:off x="1901317" y="2676905"/>
              <a:ext cx="628650" cy="401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46990">
                <a:lnSpc>
                  <a:spcPct val="137100"/>
                </a:lnSpc>
                <a:spcBef>
                  <a:spcPts val="100"/>
                </a:spcBef>
              </a:pPr>
              <a:r>
                <a:rPr sz="900" b="1" spc="-10" dirty="0">
                  <a:latin typeface="Arial"/>
                  <a:cs typeface="Arial"/>
                </a:rPr>
                <a:t>KANDLA VADHINAR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098548" y="1721357"/>
              <a:ext cx="6102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spc="-10" dirty="0">
                  <a:latin typeface="Arial"/>
                  <a:cs typeface="Arial"/>
                </a:rPr>
                <a:t>PAKISTAN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578096" y="1918461"/>
              <a:ext cx="38735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spc="-10" dirty="0">
                  <a:latin typeface="Arial"/>
                  <a:cs typeface="Arial"/>
                </a:rPr>
                <a:t>CHINA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794250" y="2687955"/>
              <a:ext cx="514350" cy="287020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46355" marR="5080" indent="-34290">
                <a:lnSpc>
                  <a:spcPts val="980"/>
                </a:lnSpc>
                <a:spcBef>
                  <a:spcPts val="215"/>
                </a:spcBef>
              </a:pPr>
              <a:r>
                <a:rPr sz="900" b="1" spc="-10" dirty="0">
                  <a:latin typeface="Arial"/>
                  <a:cs typeface="Arial"/>
                </a:rPr>
                <a:t>BANGLA </a:t>
              </a:r>
              <a:r>
                <a:rPr sz="900" b="1" spc="-20" dirty="0">
                  <a:latin typeface="Arial"/>
                  <a:cs typeface="Arial"/>
                </a:rPr>
                <a:t>DESH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496305" y="3160903"/>
              <a:ext cx="70485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spc="-10" dirty="0">
                  <a:latin typeface="Arial"/>
                  <a:cs typeface="Arial"/>
                </a:rPr>
                <a:t>MAYANMAR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221479" y="3147821"/>
              <a:ext cx="1028700" cy="686435"/>
            </a:xfrm>
            <a:prstGeom prst="rect">
              <a:avLst/>
            </a:prstGeom>
          </p:spPr>
          <p:txBody>
            <a:bodyPr vert="horz" wrap="square" lIns="0" tIns="29209" rIns="0" bIns="0" rtlCol="0">
              <a:spAutoFit/>
            </a:bodyPr>
            <a:lstStyle/>
            <a:p>
              <a:pPr marL="439420" marR="55244" indent="-33655">
                <a:lnSpc>
                  <a:spcPts val="960"/>
                </a:lnSpc>
                <a:spcBef>
                  <a:spcPts val="229"/>
                </a:spcBef>
              </a:pPr>
              <a:r>
                <a:rPr sz="900" b="1" spc="-10" dirty="0">
                  <a:latin typeface="Arial"/>
                  <a:cs typeface="Arial"/>
                </a:rPr>
                <a:t>KOLKATA HALDIA</a:t>
              </a:r>
              <a:endParaRPr sz="900">
                <a:latin typeface="Arial"/>
                <a:cs typeface="Arial"/>
              </a:endParaRPr>
            </a:p>
            <a:p>
              <a:pPr marL="280670">
                <a:lnSpc>
                  <a:spcPct val="100000"/>
                </a:lnSpc>
                <a:spcBef>
                  <a:spcPts val="295"/>
                </a:spcBef>
              </a:pPr>
              <a:r>
                <a:rPr sz="900" b="1" spc="-10" dirty="0">
                  <a:latin typeface="Arial"/>
                  <a:cs typeface="Arial"/>
                </a:rPr>
                <a:t>PARADEEP</a:t>
              </a:r>
              <a:endParaRPr sz="9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695"/>
                </a:spcBef>
              </a:pPr>
              <a:r>
                <a:rPr sz="900" b="1" spc="-10" dirty="0">
                  <a:latin typeface="Arial"/>
                  <a:cs typeface="Arial"/>
                </a:rPr>
                <a:t>VISAKHAPATNAM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816350" y="4098035"/>
              <a:ext cx="546735" cy="3409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4999"/>
                </a:lnSpc>
                <a:spcBef>
                  <a:spcPts val="100"/>
                </a:spcBef>
              </a:pPr>
              <a:r>
                <a:rPr sz="900" b="1" spc="-10" dirty="0">
                  <a:latin typeface="Arial"/>
                  <a:cs typeface="Arial"/>
                </a:rPr>
                <a:t>ENNORE CHENNAI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743450" y="4004056"/>
              <a:ext cx="525145" cy="287020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12700" marR="5080" indent="67945">
                <a:lnSpc>
                  <a:spcPts val="980"/>
                </a:lnSpc>
                <a:spcBef>
                  <a:spcPts val="215"/>
                </a:spcBef>
              </a:pPr>
              <a:r>
                <a:rPr sz="900" b="1" i="1" dirty="0">
                  <a:latin typeface="Arial"/>
                  <a:cs typeface="Arial"/>
                </a:rPr>
                <a:t>BAY </a:t>
              </a:r>
              <a:r>
                <a:rPr sz="900" b="1" i="1" spc="-25" dirty="0">
                  <a:latin typeface="Arial"/>
                  <a:cs typeface="Arial"/>
                </a:rPr>
                <a:t>OF </a:t>
              </a:r>
              <a:r>
                <a:rPr sz="900" b="1" i="1" spc="-10" dirty="0">
                  <a:latin typeface="Arial"/>
                  <a:cs typeface="Arial"/>
                </a:rPr>
                <a:t>BENGAL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47647" y="3910456"/>
              <a:ext cx="81978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i="1" dirty="0">
                  <a:latin typeface="Arial"/>
                  <a:cs typeface="Arial"/>
                </a:rPr>
                <a:t>ARABIAN</a:t>
              </a:r>
              <a:r>
                <a:rPr sz="900" b="1" i="1" spc="-45" dirty="0">
                  <a:latin typeface="Arial"/>
                  <a:cs typeface="Arial"/>
                </a:rPr>
                <a:t> </a:t>
              </a:r>
              <a:r>
                <a:rPr sz="900" b="1" i="1" spc="-25" dirty="0">
                  <a:latin typeface="Arial"/>
                  <a:cs typeface="Arial"/>
                </a:rPr>
                <a:t>SEA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2038350" y="3266058"/>
              <a:ext cx="739775" cy="647700"/>
            </a:xfrm>
            <a:prstGeom prst="rect">
              <a:avLst/>
            </a:prstGeom>
          </p:spPr>
          <p:txBody>
            <a:bodyPr vert="horz" wrap="square" lIns="0" tIns="62230" rIns="0" bIns="0" rtlCol="0">
              <a:spAutoFit/>
            </a:bodyPr>
            <a:lstStyle/>
            <a:p>
              <a:pPr marL="256540">
                <a:lnSpc>
                  <a:spcPct val="100000"/>
                </a:lnSpc>
                <a:spcBef>
                  <a:spcPts val="490"/>
                </a:spcBef>
              </a:pPr>
              <a:r>
                <a:rPr sz="900" b="1" spc="-10" dirty="0">
                  <a:latin typeface="Arial"/>
                  <a:cs typeface="Arial"/>
                </a:rPr>
                <a:t>MUMBAI</a:t>
              </a:r>
              <a:endParaRPr sz="900">
                <a:latin typeface="Arial"/>
                <a:cs typeface="Arial"/>
              </a:endParaRPr>
            </a:p>
            <a:p>
              <a:pPr marL="12700" marR="274320">
                <a:lnSpc>
                  <a:spcPts val="980"/>
                </a:lnSpc>
                <a:spcBef>
                  <a:spcPts val="509"/>
                </a:spcBef>
              </a:pPr>
              <a:r>
                <a:rPr sz="900" b="1" spc="-10" dirty="0">
                  <a:latin typeface="Arial"/>
                  <a:cs typeface="Arial"/>
                </a:rPr>
                <a:t>NHAVA- SHEVA</a:t>
              </a:r>
              <a:endParaRPr sz="900">
                <a:latin typeface="Arial"/>
                <a:cs typeface="Arial"/>
              </a:endParaRPr>
            </a:p>
            <a:p>
              <a:pPr marL="165100">
                <a:lnSpc>
                  <a:spcPts val="955"/>
                </a:lnSpc>
              </a:pPr>
              <a:r>
                <a:rPr sz="900" b="1" spc="-10" dirty="0">
                  <a:latin typeface="Arial"/>
                  <a:cs typeface="Arial"/>
                </a:rPr>
                <a:t>(J.N.P.A)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218944" y="3907535"/>
              <a:ext cx="73025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spc="-10" dirty="0">
                  <a:latin typeface="Arial"/>
                  <a:cs typeface="Arial"/>
                </a:rPr>
                <a:t>MORMUGOA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289555" y="4221098"/>
              <a:ext cx="77470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spc="-10" dirty="0">
                  <a:latin typeface="Arial"/>
                  <a:cs typeface="Arial"/>
                </a:rPr>
                <a:t>MANGALORE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620517" y="4707890"/>
              <a:ext cx="1083310" cy="8528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spc="-10" dirty="0">
                  <a:latin typeface="Arial"/>
                  <a:cs typeface="Arial"/>
                </a:rPr>
                <a:t>COCHIN</a:t>
              </a:r>
              <a:endParaRPr sz="900" dirty="0">
                <a:latin typeface="Arial"/>
                <a:cs typeface="Arial"/>
              </a:endParaRPr>
            </a:p>
            <a:p>
              <a:pPr marL="231775" marR="5080" indent="9525" algn="ctr">
                <a:lnSpc>
                  <a:spcPct val="137600"/>
                </a:lnSpc>
                <a:spcBef>
                  <a:spcPts val="975"/>
                </a:spcBef>
              </a:pPr>
              <a:r>
                <a:rPr sz="900" b="1" spc="-10" dirty="0">
                  <a:latin typeface="Arial"/>
                  <a:cs typeface="Arial"/>
                </a:rPr>
                <a:t>TUTICORIN SRILANKA </a:t>
              </a:r>
              <a:r>
                <a:rPr sz="900" b="1" i="1" dirty="0">
                  <a:latin typeface="Arial"/>
                  <a:cs typeface="Arial"/>
                </a:rPr>
                <a:t>INDIAN</a:t>
              </a:r>
              <a:r>
                <a:rPr sz="900" b="1" i="1" spc="-35" dirty="0">
                  <a:latin typeface="Arial"/>
                  <a:cs typeface="Arial"/>
                </a:rPr>
                <a:t> </a:t>
              </a:r>
              <a:r>
                <a:rPr sz="900" b="1" i="1" spc="-10" dirty="0">
                  <a:latin typeface="Arial"/>
                  <a:cs typeface="Arial"/>
                </a:rPr>
                <a:t>OCEAN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292600" y="1174368"/>
              <a:ext cx="2026285" cy="5403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2025"/>
                </a:lnSpc>
                <a:spcBef>
                  <a:spcPts val="100"/>
                </a:spcBef>
              </a:pPr>
              <a:r>
                <a:rPr sz="1750" b="1" dirty="0">
                  <a:latin typeface="Arial"/>
                  <a:cs typeface="Arial"/>
                </a:rPr>
                <a:t>MAJOR</a:t>
              </a:r>
              <a:r>
                <a:rPr sz="1750" b="1" spc="-35" dirty="0">
                  <a:latin typeface="Arial"/>
                  <a:cs typeface="Arial"/>
                </a:rPr>
                <a:t> </a:t>
              </a:r>
              <a:r>
                <a:rPr sz="1750" b="1" dirty="0">
                  <a:latin typeface="Arial"/>
                  <a:cs typeface="Arial"/>
                </a:rPr>
                <a:t>PORTS</a:t>
              </a:r>
              <a:r>
                <a:rPr sz="1750" b="1" spc="-30" dirty="0">
                  <a:latin typeface="Arial"/>
                  <a:cs typeface="Arial"/>
                </a:rPr>
                <a:t> </a:t>
              </a:r>
              <a:r>
                <a:rPr sz="1750" b="1" spc="-25" dirty="0">
                  <a:latin typeface="Arial"/>
                  <a:cs typeface="Arial"/>
                </a:rPr>
                <a:t>OF</a:t>
              </a:r>
              <a:endParaRPr sz="1750">
                <a:latin typeface="Arial"/>
                <a:cs typeface="Arial"/>
              </a:endParaRPr>
            </a:p>
            <a:p>
              <a:pPr marL="813435">
                <a:lnSpc>
                  <a:spcPts val="2025"/>
                </a:lnSpc>
              </a:pPr>
              <a:r>
                <a:rPr sz="1750" b="1" spc="-10" dirty="0">
                  <a:latin typeface="Arial"/>
                  <a:cs typeface="Arial"/>
                </a:rPr>
                <a:t>INDIA</a:t>
              </a:r>
              <a:endParaRPr sz="175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111503" y="9782302"/>
              <a:ext cx="2260600" cy="540385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629920" marR="5080" indent="-617855">
                <a:lnSpc>
                  <a:spcPts val="1950"/>
                </a:lnSpc>
                <a:spcBef>
                  <a:spcPts val="290"/>
                </a:spcBef>
              </a:pPr>
              <a:r>
                <a:rPr sz="1750" b="1" dirty="0">
                  <a:latin typeface="Arial"/>
                  <a:cs typeface="Arial"/>
                </a:rPr>
                <a:t>Mumbai</a:t>
              </a:r>
              <a:r>
                <a:rPr sz="1750" b="1" spc="-70" dirty="0">
                  <a:latin typeface="Arial"/>
                  <a:cs typeface="Arial"/>
                </a:rPr>
                <a:t> </a:t>
              </a:r>
              <a:r>
                <a:rPr sz="1750" b="1" spc="-10" dirty="0">
                  <a:latin typeface="Arial"/>
                  <a:cs typeface="Arial"/>
                </a:rPr>
                <a:t>Metropolitan Region</a:t>
              </a:r>
              <a:endParaRPr sz="175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360798" y="9884029"/>
              <a:ext cx="2680335" cy="2921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750" b="1" dirty="0">
                  <a:latin typeface="Arial"/>
                  <a:cs typeface="Arial"/>
                </a:rPr>
                <a:t>Map</a:t>
              </a:r>
              <a:r>
                <a:rPr sz="1750" b="1" spc="-55" dirty="0">
                  <a:latin typeface="Arial"/>
                  <a:cs typeface="Arial"/>
                </a:rPr>
                <a:t> </a:t>
              </a:r>
              <a:r>
                <a:rPr sz="1750" b="1" dirty="0">
                  <a:latin typeface="Arial"/>
                  <a:cs typeface="Arial"/>
                </a:rPr>
                <a:t>showing</a:t>
              </a:r>
              <a:r>
                <a:rPr sz="1750" b="1" spc="-50" dirty="0">
                  <a:latin typeface="Arial"/>
                  <a:cs typeface="Arial"/>
                </a:rPr>
                <a:t> </a:t>
              </a:r>
              <a:r>
                <a:rPr sz="1750" b="1" dirty="0">
                  <a:latin typeface="Arial"/>
                  <a:cs typeface="Arial"/>
                </a:rPr>
                <a:t>MbPA</a:t>
              </a:r>
              <a:r>
                <a:rPr sz="1750" b="1" spc="-55" dirty="0">
                  <a:latin typeface="Arial"/>
                  <a:cs typeface="Arial"/>
                </a:rPr>
                <a:t> </a:t>
              </a:r>
              <a:r>
                <a:rPr sz="1750" b="1" spc="-20" dirty="0">
                  <a:latin typeface="Arial"/>
                  <a:cs typeface="Arial"/>
                </a:rPr>
                <a:t>Area</a:t>
              </a:r>
              <a:endParaRPr sz="1750">
                <a:latin typeface="Arial"/>
                <a:cs typeface="Arial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1892300" y="844550"/>
              <a:ext cx="2019300" cy="2298700"/>
              <a:chOff x="1892300" y="844550"/>
              <a:chExt cx="2019300" cy="2298700"/>
            </a:xfrm>
          </p:grpSpPr>
          <p:pic>
            <p:nvPicPr>
              <p:cNvPr id="20" name="object 2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92300" y="844550"/>
                <a:ext cx="2019300" cy="2279650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74900" y="2882900"/>
                <a:ext cx="266700" cy="2603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7560000" cy="10691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6430" y="58270"/>
            <a:ext cx="5015230" cy="833301"/>
          </a:xfrm>
          <a:prstGeom prst="rect">
            <a:avLst/>
          </a:prstGeom>
        </p:spPr>
        <p:txBody>
          <a:bodyPr vert="horz" wrap="square" lIns="0" tIns="383282" rIns="0" bIns="0" rtlCol="0">
            <a:spAutoFit/>
          </a:bodyPr>
          <a:lstStyle/>
          <a:p>
            <a:pPr marL="1346835">
              <a:lnSpc>
                <a:spcPct val="100000"/>
              </a:lnSpc>
              <a:spcBef>
                <a:spcPts val="140"/>
              </a:spcBef>
            </a:pPr>
            <a:r>
              <a:rPr sz="2900" spc="-250" dirty="0">
                <a:solidFill>
                  <a:schemeClr val="bg1"/>
                </a:solidFill>
                <a:latin typeface="Arial Narrow" panose="020B0606020202030204" pitchFamily="34" charset="0"/>
              </a:rPr>
              <a:t>A.</a:t>
            </a:r>
            <a:r>
              <a:rPr sz="2900" spc="-12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230" y="1298066"/>
            <a:ext cx="5883275" cy="58163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635" algn="just">
              <a:lnSpc>
                <a:spcPct val="121000"/>
              </a:lnSpc>
              <a:spcBef>
                <a:spcPts val="95"/>
              </a:spcBef>
            </a:pP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1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Authority,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with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its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rich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maritime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legacy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since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its</a:t>
            </a:r>
            <a:r>
              <a:rPr sz="1350" spc="12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establishment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4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4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Bombay</a:t>
            </a:r>
            <a:r>
              <a:rPr sz="1350" spc="4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3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Trust</a:t>
            </a:r>
            <a:r>
              <a:rPr sz="1350" spc="4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</a:t>
            </a:r>
            <a:r>
              <a:rPr sz="1350" spc="4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1873,</a:t>
            </a:r>
            <a:r>
              <a:rPr sz="1350" spc="4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has</a:t>
            </a:r>
            <a:r>
              <a:rPr sz="1350" spc="4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been</a:t>
            </a:r>
            <a:r>
              <a:rPr sz="1350" spc="4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4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cornerstone</a:t>
            </a:r>
            <a:r>
              <a:rPr sz="1350" spc="4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42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India's </a:t>
            </a:r>
            <a:r>
              <a:rPr sz="1350" dirty="0">
                <a:latin typeface="Arial MT"/>
                <a:cs typeface="Arial MT"/>
              </a:rPr>
              <a:t>economic,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cultural,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political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evolution.</a:t>
            </a:r>
            <a:r>
              <a:rPr sz="1350" spc="-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Administered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by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spc="-20" dirty="0">
                <a:latin typeface="Arial MT"/>
                <a:cs typeface="Arial MT"/>
              </a:rPr>
              <a:t>Port </a:t>
            </a:r>
            <a:r>
              <a:rPr sz="1350" dirty="0">
                <a:latin typeface="Arial MT"/>
                <a:cs typeface="Arial MT"/>
              </a:rPr>
              <a:t>Authority</a:t>
            </a:r>
            <a:r>
              <a:rPr sz="1350" spc="-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(MbPA),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autonomous body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under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Ministry of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Ports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Shipping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and </a:t>
            </a:r>
            <a:r>
              <a:rPr sz="1350" dirty="0">
                <a:latin typeface="Arial MT"/>
                <a:cs typeface="Arial MT"/>
              </a:rPr>
              <a:t>Waterways,</a:t>
            </a:r>
            <a:r>
              <a:rPr sz="1350" spc="4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Governemnt</a:t>
            </a:r>
            <a:r>
              <a:rPr sz="1350" spc="409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4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India,</a:t>
            </a:r>
            <a:r>
              <a:rPr sz="1350" spc="409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4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409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has</a:t>
            </a:r>
            <a:r>
              <a:rPr sz="1350" spc="4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played</a:t>
            </a:r>
            <a:r>
              <a:rPr sz="1350" spc="409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4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pivotal</a:t>
            </a:r>
            <a:r>
              <a:rPr sz="1350" spc="409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role</a:t>
            </a:r>
            <a:r>
              <a:rPr sz="1350" spc="405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in </a:t>
            </a:r>
            <a:r>
              <a:rPr sz="1350" dirty="0">
                <a:latin typeface="Arial MT"/>
                <a:cs typeface="Arial MT"/>
              </a:rPr>
              <a:t>shaping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Megapolis,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serving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vital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gateway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nation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and </a:t>
            </a:r>
            <a:r>
              <a:rPr sz="1350" dirty="0">
                <a:latin typeface="Arial MT"/>
                <a:cs typeface="Arial MT"/>
              </a:rPr>
              <a:t>driving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its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growth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prosperity.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350" dirty="0">
              <a:latin typeface="Arial MT"/>
              <a:cs typeface="Arial MT"/>
            </a:endParaRPr>
          </a:p>
          <a:p>
            <a:pPr marL="13335" marR="5080" algn="just">
              <a:lnSpc>
                <a:spcPct val="120900"/>
              </a:lnSpc>
              <a:spcBef>
                <a:spcPts val="5"/>
              </a:spcBef>
            </a:pPr>
            <a:r>
              <a:rPr sz="1350" dirty="0">
                <a:latin typeface="Arial MT"/>
                <a:cs typeface="Arial MT"/>
              </a:rPr>
              <a:t>While</a:t>
            </a:r>
            <a:r>
              <a:rPr sz="1350" spc="1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1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1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primarily</a:t>
            </a:r>
            <a:r>
              <a:rPr sz="1350" spc="1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focused</a:t>
            </a:r>
            <a:r>
              <a:rPr sz="1350" spc="1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on</a:t>
            </a:r>
            <a:r>
              <a:rPr sz="1350" spc="1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handling</a:t>
            </a:r>
            <a:r>
              <a:rPr sz="1350" spc="1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bulk</a:t>
            </a:r>
            <a:r>
              <a:rPr sz="1350" spc="1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cargo,</a:t>
            </a:r>
            <a:r>
              <a:rPr sz="1350" spc="1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</a:t>
            </a:r>
            <a:r>
              <a:rPr sz="1350" spc="1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has</a:t>
            </a:r>
            <a:r>
              <a:rPr sz="1350" spc="1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adapted</a:t>
            </a:r>
            <a:r>
              <a:rPr sz="1350" spc="180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to </a:t>
            </a:r>
            <a:r>
              <a:rPr sz="1350" dirty="0">
                <a:latin typeface="Arial MT"/>
                <a:cs typeface="Arial MT"/>
              </a:rPr>
              <a:t>changing</a:t>
            </a:r>
            <a:r>
              <a:rPr sz="1350" spc="3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shipping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trends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by</a:t>
            </a:r>
            <a:r>
              <a:rPr sz="1350" spc="3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developing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infrastructure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support</a:t>
            </a:r>
            <a:r>
              <a:rPr sz="1350" spc="30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modern </a:t>
            </a:r>
            <a:r>
              <a:rPr sz="1350" dirty="0">
                <a:latin typeface="Arial MT"/>
                <a:cs typeface="Arial MT"/>
              </a:rPr>
              <a:t>cargo</a:t>
            </a:r>
            <a:r>
              <a:rPr sz="1350" spc="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handling</a:t>
            </a:r>
            <a:r>
              <a:rPr lang="en-US" sz="1350" dirty="0">
                <a:latin typeface="Arial MT"/>
                <a:cs typeface="Arial MT"/>
              </a:rPr>
              <a:t>.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specialize</a:t>
            </a:r>
            <a:r>
              <a:rPr lang="en-US" sz="1350" dirty="0">
                <a:latin typeface="Arial MT"/>
                <a:cs typeface="Arial MT"/>
              </a:rPr>
              <a:t>s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Break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Bulk,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Project </a:t>
            </a:r>
            <a:r>
              <a:rPr sz="1350" dirty="0">
                <a:latin typeface="Arial MT"/>
                <a:cs typeface="Arial MT"/>
              </a:rPr>
              <a:t>Cargo</a:t>
            </a:r>
            <a:r>
              <a:rPr sz="1350" spc="25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Liquid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bulk</a:t>
            </a:r>
            <a:r>
              <a:rPr sz="1350" spc="2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cargos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such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Crude,</a:t>
            </a:r>
            <a:r>
              <a:rPr sz="1350" spc="2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POL,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Chemicals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270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LPG </a:t>
            </a:r>
            <a:r>
              <a:rPr sz="1350" spc="-10" dirty="0">
                <a:latin typeface="Arial MT"/>
                <a:cs typeface="Arial MT"/>
              </a:rPr>
              <a:t>cargos.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350" dirty="0">
              <a:latin typeface="Arial MT"/>
              <a:cs typeface="Arial MT"/>
            </a:endParaRPr>
          </a:p>
          <a:p>
            <a:pPr marL="12700" marR="5715" algn="just">
              <a:lnSpc>
                <a:spcPct val="121000"/>
              </a:lnSpc>
              <a:spcBef>
                <a:spcPts val="5"/>
              </a:spcBef>
            </a:pPr>
            <a:r>
              <a:rPr sz="1350" dirty="0">
                <a:latin typeface="Arial MT"/>
                <a:cs typeface="Arial MT"/>
              </a:rPr>
              <a:t>Beyond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trade,</a:t>
            </a:r>
            <a:r>
              <a:rPr sz="1350" spc="1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1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has</a:t>
            </a:r>
            <a:r>
              <a:rPr sz="1350" spc="1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been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central</a:t>
            </a:r>
            <a:r>
              <a:rPr sz="1350" spc="1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1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industrial</a:t>
            </a:r>
            <a:r>
              <a:rPr sz="1350" spc="13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development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4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Western</a:t>
            </a:r>
            <a:r>
              <a:rPr sz="1350" spc="4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India,</a:t>
            </a:r>
            <a:r>
              <a:rPr sz="1350" spc="4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influencing</a:t>
            </a:r>
            <a:r>
              <a:rPr sz="1350" spc="4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4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lives</a:t>
            </a:r>
            <a:r>
              <a:rPr sz="1350" spc="4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4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Mumbai’s</a:t>
            </a:r>
            <a:r>
              <a:rPr sz="1350" spc="4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citizens</a:t>
            </a:r>
            <a:r>
              <a:rPr sz="1350" spc="4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</a:t>
            </a:r>
            <a:r>
              <a:rPr sz="1350" spc="47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diverse </a:t>
            </a:r>
            <a:r>
              <a:rPr sz="1350" dirty="0">
                <a:latin typeface="Arial MT"/>
                <a:cs typeface="Arial MT"/>
              </a:rPr>
              <a:t>spheres</a:t>
            </a:r>
            <a:r>
              <a:rPr sz="1350" spc="2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such</a:t>
            </a:r>
            <a:r>
              <a:rPr sz="1350" spc="2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2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art,</a:t>
            </a:r>
            <a:r>
              <a:rPr sz="1350" spc="2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culture,</a:t>
            </a:r>
            <a:r>
              <a:rPr sz="1350" spc="2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commerce,</a:t>
            </a:r>
            <a:r>
              <a:rPr sz="1350" spc="2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2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connectivity.</a:t>
            </a:r>
            <a:r>
              <a:rPr sz="1350" spc="2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Its</a:t>
            </a:r>
            <a:r>
              <a:rPr sz="1350" spc="29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continuous </a:t>
            </a:r>
            <a:r>
              <a:rPr sz="1350" dirty="0">
                <a:latin typeface="Arial MT"/>
                <a:cs typeface="Arial MT"/>
              </a:rPr>
              <a:t>efforts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adapt</a:t>
            </a:r>
            <a:r>
              <a:rPr sz="1350" spc="2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2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evolving</a:t>
            </a:r>
            <a:r>
              <a:rPr sz="1350" spc="2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needs</a:t>
            </a:r>
            <a:r>
              <a:rPr sz="1350" spc="2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maritime</a:t>
            </a:r>
            <a:r>
              <a:rPr sz="1350" spc="2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trade</a:t>
            </a:r>
            <a:r>
              <a:rPr sz="1350" spc="2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have</a:t>
            </a:r>
            <a:r>
              <a:rPr sz="1350" spc="2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solidified</a:t>
            </a:r>
            <a:r>
              <a:rPr sz="1350" spc="210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its </a:t>
            </a:r>
            <a:r>
              <a:rPr sz="1350" dirty="0">
                <a:latin typeface="Arial MT"/>
                <a:cs typeface="Arial MT"/>
              </a:rPr>
              <a:t>position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key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player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global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shipping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ecosystem.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350" dirty="0">
              <a:latin typeface="Arial MT"/>
              <a:cs typeface="Arial MT"/>
            </a:endParaRPr>
          </a:p>
          <a:p>
            <a:pPr marL="12700" marR="5715" algn="just">
              <a:lnSpc>
                <a:spcPct val="121000"/>
              </a:lnSpc>
            </a:pPr>
            <a:r>
              <a:rPr sz="1350" dirty="0">
                <a:latin typeface="Arial MT"/>
                <a:cs typeface="Arial MT"/>
              </a:rPr>
              <a:t>Once</a:t>
            </a:r>
            <a:r>
              <a:rPr sz="1350" spc="9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regarded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India’s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premier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port,</a:t>
            </a:r>
            <a:r>
              <a:rPr sz="1350" spc="9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remains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spc="-10" dirty="0">
                <a:latin typeface="Arial MT"/>
                <a:cs typeface="Arial MT"/>
              </a:rPr>
              <a:t>vital </a:t>
            </a:r>
            <a:r>
              <a:rPr sz="1350" dirty="0">
                <a:latin typeface="Arial MT"/>
                <a:cs typeface="Arial MT"/>
              </a:rPr>
              <a:t>contributor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nation’s</a:t>
            </a:r>
            <a:r>
              <a:rPr sz="1350" spc="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maritime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industry. </a:t>
            </a:r>
            <a:r>
              <a:rPr sz="1350" spc="-25" dirty="0">
                <a:latin typeface="Arial MT"/>
                <a:cs typeface="Arial MT"/>
              </a:rPr>
              <a:t>Today,</a:t>
            </a:r>
            <a:r>
              <a:rPr sz="1350" spc="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handles</a:t>
            </a:r>
            <a:r>
              <a:rPr sz="1350" spc="3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approximately </a:t>
            </a:r>
            <a:r>
              <a:rPr sz="1350" dirty="0">
                <a:latin typeface="Arial MT"/>
                <a:cs typeface="Arial MT"/>
              </a:rPr>
              <a:t>8.18%</a:t>
            </a:r>
            <a:r>
              <a:rPr sz="1350" spc="1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1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1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country’s</a:t>
            </a:r>
            <a:r>
              <a:rPr sz="1350" spc="1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sea-borne</a:t>
            </a:r>
            <a:r>
              <a:rPr sz="1350" spc="1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trade</a:t>
            </a:r>
            <a:r>
              <a:rPr sz="1350" spc="1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amongst</a:t>
            </a:r>
            <a:r>
              <a:rPr sz="1350" spc="1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major</a:t>
            </a:r>
            <a:r>
              <a:rPr sz="1350" spc="1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ports</a:t>
            </a:r>
            <a:r>
              <a:rPr sz="1350" spc="1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14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accounts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19%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POL traffic,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underscoring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its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strategic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importance.</a:t>
            </a:r>
            <a:endParaRPr sz="13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3473" y="9962451"/>
            <a:ext cx="197040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dirty="0">
                <a:latin typeface="Arial MT"/>
                <a:cs typeface="Arial MT"/>
              </a:rPr>
              <a:t>Automobile</a:t>
            </a:r>
            <a:r>
              <a:rPr sz="1050" spc="6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Hub</a:t>
            </a:r>
            <a:r>
              <a:rPr sz="1050" spc="7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Export</a:t>
            </a:r>
            <a:r>
              <a:rPr sz="1050" spc="7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terminal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1192" y="9962451"/>
            <a:ext cx="868044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dirty="0">
                <a:latin typeface="Arial MT"/>
                <a:cs typeface="Arial MT"/>
              </a:rPr>
              <a:t>Fifth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Oil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Berth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7559999" cy="10691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6430" y="58270"/>
            <a:ext cx="5015230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7510" marR="5080" indent="-1655445">
              <a:lnSpc>
                <a:spcPct val="110900"/>
              </a:lnSpc>
              <a:spcBef>
                <a:spcPts val="1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Unique Selling Proposition (USP) of Mumbai 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03770" y="7818542"/>
            <a:ext cx="3457575" cy="12160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3189" indent="-110489">
              <a:lnSpc>
                <a:spcPct val="100000"/>
              </a:lnSpc>
              <a:spcBef>
                <a:spcPts val="409"/>
              </a:spcBef>
              <a:buSzPct val="142105"/>
              <a:buFont typeface="Microsoft Sans Serif"/>
              <a:buChar char="▪"/>
              <a:tabLst>
                <a:tab pos="123189" algn="l"/>
              </a:tabLst>
            </a:pPr>
            <a:r>
              <a:rPr sz="950" dirty="0">
                <a:latin typeface="Arial MT"/>
                <a:cs typeface="Arial MT"/>
              </a:rPr>
              <a:t>Area</a:t>
            </a:r>
            <a:r>
              <a:rPr sz="950" spc="7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-</a:t>
            </a:r>
            <a:r>
              <a:rPr sz="950" spc="7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6,000</a:t>
            </a:r>
            <a:r>
              <a:rPr sz="950" spc="7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Sq.M.</a:t>
            </a:r>
            <a:r>
              <a:rPr sz="950" spc="7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(approx.)</a:t>
            </a:r>
            <a:endParaRPr sz="950">
              <a:latin typeface="Arial MT"/>
              <a:cs typeface="Arial MT"/>
            </a:endParaRPr>
          </a:p>
          <a:p>
            <a:pPr marL="123189" indent="-110489">
              <a:lnSpc>
                <a:spcPct val="100000"/>
              </a:lnSpc>
              <a:spcBef>
                <a:spcPts val="819"/>
              </a:spcBef>
              <a:buSzPct val="142105"/>
              <a:buFont typeface="Microsoft Sans Serif"/>
              <a:buChar char="▪"/>
              <a:tabLst>
                <a:tab pos="123189" algn="l"/>
              </a:tabLst>
            </a:pPr>
            <a:r>
              <a:rPr sz="950" dirty="0">
                <a:latin typeface="Arial MT"/>
                <a:cs typeface="Arial MT"/>
              </a:rPr>
              <a:t>Dedicated</a:t>
            </a:r>
            <a:r>
              <a:rPr sz="950" spc="10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berthing</a:t>
            </a:r>
            <a:r>
              <a:rPr sz="950" spc="10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area</a:t>
            </a:r>
            <a:r>
              <a:rPr sz="950" spc="10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is</a:t>
            </a:r>
            <a:r>
              <a:rPr sz="950" spc="10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approximately</a:t>
            </a:r>
            <a:r>
              <a:rPr sz="950" spc="10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100</a:t>
            </a:r>
            <a:r>
              <a:rPr sz="950" spc="105" dirty="0">
                <a:latin typeface="Arial MT"/>
                <a:cs typeface="Arial MT"/>
              </a:rPr>
              <a:t> </a:t>
            </a:r>
            <a:r>
              <a:rPr sz="950" spc="-50" dirty="0">
                <a:latin typeface="Arial MT"/>
                <a:cs typeface="Arial MT"/>
              </a:rPr>
              <a:t>m</a:t>
            </a:r>
            <a:endParaRPr sz="950">
              <a:latin typeface="Arial MT"/>
              <a:cs typeface="Arial MT"/>
            </a:endParaRPr>
          </a:p>
          <a:p>
            <a:pPr marL="123189" indent="-110489">
              <a:lnSpc>
                <a:spcPct val="100000"/>
              </a:lnSpc>
              <a:spcBef>
                <a:spcPts val="819"/>
              </a:spcBef>
              <a:buSzPct val="142105"/>
              <a:buFont typeface="Microsoft Sans Serif"/>
              <a:buChar char="▪"/>
              <a:tabLst>
                <a:tab pos="123189" algn="l"/>
              </a:tabLst>
            </a:pPr>
            <a:r>
              <a:rPr sz="950" dirty="0">
                <a:latin typeface="Arial MT"/>
                <a:cs typeface="Arial MT"/>
              </a:rPr>
              <a:t>Approximate</a:t>
            </a:r>
            <a:r>
              <a:rPr sz="950" spc="8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capacity</a:t>
            </a:r>
            <a:r>
              <a:rPr sz="950" spc="8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-</a:t>
            </a:r>
            <a:r>
              <a:rPr sz="950" spc="8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120</a:t>
            </a:r>
            <a:r>
              <a:rPr sz="950" spc="8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cars</a:t>
            </a:r>
            <a:r>
              <a:rPr sz="950" spc="8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and</a:t>
            </a:r>
            <a:r>
              <a:rPr sz="950" spc="8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18</a:t>
            </a:r>
            <a:r>
              <a:rPr sz="950" spc="8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bus/truck</a:t>
            </a:r>
            <a:endParaRPr sz="950">
              <a:latin typeface="Arial MT"/>
              <a:cs typeface="Arial MT"/>
            </a:endParaRPr>
          </a:p>
          <a:p>
            <a:pPr marL="123189" indent="-110489">
              <a:lnSpc>
                <a:spcPct val="100000"/>
              </a:lnSpc>
              <a:spcBef>
                <a:spcPts val="819"/>
              </a:spcBef>
              <a:buSzPct val="142105"/>
              <a:buFont typeface="Microsoft Sans Serif"/>
              <a:buChar char="▪"/>
              <a:tabLst>
                <a:tab pos="123189" algn="l"/>
              </a:tabLst>
            </a:pPr>
            <a:r>
              <a:rPr sz="950" dirty="0">
                <a:latin typeface="Arial MT"/>
                <a:cs typeface="Arial MT"/>
              </a:rPr>
              <a:t>Travel</a:t>
            </a:r>
            <a:r>
              <a:rPr sz="950" spc="8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time</a:t>
            </a:r>
            <a:r>
              <a:rPr sz="950" spc="8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between</a:t>
            </a:r>
            <a:r>
              <a:rPr sz="950" spc="8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Mumbai</a:t>
            </a:r>
            <a:r>
              <a:rPr sz="950" spc="8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to</a:t>
            </a:r>
            <a:r>
              <a:rPr sz="950" spc="8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Mandwa</a:t>
            </a:r>
            <a:r>
              <a:rPr sz="950" spc="9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reduced</a:t>
            </a:r>
            <a:r>
              <a:rPr sz="950" spc="8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by</a:t>
            </a:r>
            <a:r>
              <a:rPr sz="950" spc="8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2.5</a:t>
            </a:r>
            <a:r>
              <a:rPr sz="950" spc="85" dirty="0">
                <a:latin typeface="Arial MT"/>
                <a:cs typeface="Arial MT"/>
              </a:rPr>
              <a:t> </a:t>
            </a:r>
            <a:r>
              <a:rPr sz="950" spc="-25" dirty="0">
                <a:latin typeface="Arial MT"/>
                <a:cs typeface="Arial MT"/>
              </a:rPr>
              <a:t>hrs</a:t>
            </a:r>
            <a:endParaRPr sz="950">
              <a:latin typeface="Arial MT"/>
              <a:cs typeface="Arial MT"/>
            </a:endParaRPr>
          </a:p>
          <a:p>
            <a:pPr marL="123189" indent="-110489">
              <a:lnSpc>
                <a:spcPct val="100000"/>
              </a:lnSpc>
              <a:spcBef>
                <a:spcPts val="819"/>
              </a:spcBef>
              <a:buSzPct val="142105"/>
              <a:buFont typeface="Microsoft Sans Serif"/>
              <a:buChar char="▪"/>
              <a:tabLst>
                <a:tab pos="123189" algn="l"/>
              </a:tabLst>
            </a:pPr>
            <a:r>
              <a:rPr sz="950" dirty="0">
                <a:latin typeface="Arial MT"/>
                <a:cs typeface="Arial MT"/>
              </a:rPr>
              <a:t>Passenger</a:t>
            </a:r>
            <a:r>
              <a:rPr sz="950" spc="6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capacity</a:t>
            </a:r>
            <a:r>
              <a:rPr sz="950" spc="7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-</a:t>
            </a:r>
            <a:r>
              <a:rPr sz="950" spc="6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2.5</a:t>
            </a:r>
            <a:r>
              <a:rPr sz="950" spc="7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to</a:t>
            </a:r>
            <a:r>
              <a:rPr sz="950" spc="6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3</a:t>
            </a:r>
            <a:r>
              <a:rPr sz="950" spc="7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lakh</a:t>
            </a:r>
            <a:r>
              <a:rPr sz="950" spc="6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per</a:t>
            </a:r>
            <a:r>
              <a:rPr sz="950" spc="7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annum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859" y="1253911"/>
            <a:ext cx="5848350" cy="434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" marR="32384" algn="just">
              <a:lnSpc>
                <a:spcPct val="121000"/>
              </a:lnSpc>
              <a:spcBef>
                <a:spcPts val="95"/>
              </a:spcBef>
            </a:pP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1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Authority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(MbPA)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is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premier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gateway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India's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economic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229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logistical</a:t>
            </a:r>
            <a:r>
              <a:rPr sz="1350" spc="23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landscape,</a:t>
            </a:r>
            <a:r>
              <a:rPr sz="1350" spc="23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distinguished</a:t>
            </a:r>
            <a:r>
              <a:rPr sz="1350" spc="24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by</a:t>
            </a:r>
            <a:r>
              <a:rPr sz="1350" spc="229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its</a:t>
            </a:r>
            <a:r>
              <a:rPr sz="1350" spc="23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financial</a:t>
            </a:r>
            <a:r>
              <a:rPr sz="1350" spc="235" dirty="0">
                <a:latin typeface="Arial MT"/>
                <a:cs typeface="Arial MT"/>
              </a:rPr>
              <a:t>  </a:t>
            </a:r>
            <a:r>
              <a:rPr sz="1350" spc="-10" dirty="0">
                <a:latin typeface="Arial MT"/>
                <a:cs typeface="Arial MT"/>
              </a:rPr>
              <a:t>robustness, </a:t>
            </a:r>
            <a:r>
              <a:rPr sz="1350" dirty="0">
                <a:latin typeface="Arial MT"/>
                <a:cs typeface="Arial MT"/>
              </a:rPr>
              <a:t>extensive</a:t>
            </a:r>
            <a:r>
              <a:rPr sz="1350" spc="4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facilities,</a:t>
            </a:r>
            <a:r>
              <a:rPr sz="1350" spc="4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strategic</a:t>
            </a:r>
            <a:r>
              <a:rPr sz="1350" spc="4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location,</a:t>
            </a:r>
            <a:r>
              <a:rPr sz="1350" spc="4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4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diverse</a:t>
            </a:r>
            <a:r>
              <a:rPr sz="1350" spc="4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operational</a:t>
            </a:r>
            <a:r>
              <a:rPr sz="1350" spc="43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portfolio.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350">
              <a:latin typeface="Arial MT"/>
              <a:cs typeface="Arial MT"/>
            </a:endParaRPr>
          </a:p>
          <a:p>
            <a:pPr marL="118745" indent="-101600" algn="just">
              <a:lnSpc>
                <a:spcPct val="100000"/>
              </a:lnSpc>
              <a:buSzPct val="92592"/>
              <a:buAutoNum type="romanUcPeriod"/>
              <a:tabLst>
                <a:tab pos="118745" algn="l"/>
              </a:tabLst>
            </a:pPr>
            <a:r>
              <a:rPr sz="1350" b="1" dirty="0">
                <a:latin typeface="Arial"/>
                <a:cs typeface="Arial"/>
              </a:rPr>
              <a:t>STRATEGIC</a:t>
            </a:r>
            <a:r>
              <a:rPr sz="1350" b="1" spc="5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LOCATION</a:t>
            </a:r>
            <a:endParaRPr sz="1350">
              <a:latin typeface="Arial"/>
              <a:cs typeface="Arial"/>
            </a:endParaRPr>
          </a:p>
          <a:p>
            <a:pPr marL="215265" marR="5080" lvl="1" indent="-97790">
              <a:lnSpc>
                <a:spcPct val="121000"/>
              </a:lnSpc>
              <a:spcBef>
                <a:spcPts val="969"/>
              </a:spcBef>
              <a:buFont typeface="Microsoft Sans Serif"/>
              <a:buChar char="▪"/>
              <a:tabLst>
                <a:tab pos="215265" algn="l"/>
                <a:tab pos="227965" algn="l"/>
              </a:tabLst>
            </a:pPr>
            <a:r>
              <a:rPr sz="1350" dirty="0">
                <a:latin typeface="Arial MT"/>
                <a:cs typeface="Arial MT"/>
              </a:rPr>
              <a:t>	Centrally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located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along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India’s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western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coastline,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facilitates </a:t>
            </a:r>
            <a:r>
              <a:rPr sz="1350" dirty="0">
                <a:latin typeface="Arial MT"/>
                <a:cs typeface="Arial MT"/>
              </a:rPr>
              <a:t>seamless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connectivity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domestic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international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trade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routes.</a:t>
            </a:r>
            <a:endParaRPr sz="1350">
              <a:latin typeface="Arial MT"/>
              <a:cs typeface="Arial MT"/>
            </a:endParaRPr>
          </a:p>
          <a:p>
            <a:pPr marL="215265" marR="274320" lvl="1" indent="-146685">
              <a:lnSpc>
                <a:spcPct val="121000"/>
              </a:lnSpc>
              <a:buFont typeface="Microsoft Sans Serif"/>
              <a:buChar char="▪"/>
              <a:tabLst>
                <a:tab pos="215265" algn="l"/>
                <a:tab pos="227965" algn="l"/>
              </a:tabLst>
            </a:pPr>
            <a:r>
              <a:rPr sz="1350" dirty="0">
                <a:latin typeface="Arial MT"/>
                <a:cs typeface="Arial MT"/>
              </a:rPr>
              <a:t>	Proximity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economic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hubs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industrial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zones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further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enhances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its </a:t>
            </a:r>
            <a:r>
              <a:rPr sz="1350" dirty="0">
                <a:latin typeface="Arial MT"/>
                <a:cs typeface="Arial MT"/>
              </a:rPr>
              <a:t>logistics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advantage.</a:t>
            </a:r>
            <a:endParaRPr sz="13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05"/>
              </a:spcBef>
              <a:buFont typeface="Microsoft Sans Serif"/>
              <a:buChar char="▪"/>
            </a:pPr>
            <a:endParaRPr sz="1350">
              <a:latin typeface="Arial MT"/>
              <a:cs typeface="Arial MT"/>
            </a:endParaRPr>
          </a:p>
          <a:p>
            <a:pPr marL="158750" indent="-146050" algn="just">
              <a:lnSpc>
                <a:spcPct val="100000"/>
              </a:lnSpc>
              <a:spcBef>
                <a:spcPts val="5"/>
              </a:spcBef>
              <a:buSzPct val="92592"/>
              <a:buAutoNum type="romanUcPeriod"/>
              <a:tabLst>
                <a:tab pos="158750" algn="l"/>
              </a:tabLst>
            </a:pPr>
            <a:r>
              <a:rPr sz="1350" b="1" spc="-10" dirty="0">
                <a:latin typeface="Arial"/>
                <a:cs typeface="Arial"/>
              </a:rPr>
              <a:t>WATER</a:t>
            </a:r>
            <a:r>
              <a:rPr sz="1350" b="1" spc="-4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AREA</a:t>
            </a:r>
            <a:r>
              <a:rPr sz="1350" b="1" spc="-4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&amp;</a:t>
            </a:r>
            <a:r>
              <a:rPr sz="1350" b="1" spc="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ESTATE</a:t>
            </a:r>
            <a:r>
              <a:rPr sz="1350" b="1" spc="1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MANAGEMENT</a:t>
            </a:r>
            <a:endParaRPr sz="1350">
              <a:latin typeface="Arial"/>
              <a:cs typeface="Arial"/>
            </a:endParaRPr>
          </a:p>
          <a:p>
            <a:pPr marL="179070" marR="495300" lvl="1" indent="-110489">
              <a:lnSpc>
                <a:spcPct val="121000"/>
              </a:lnSpc>
              <a:spcBef>
                <a:spcPts val="800"/>
              </a:spcBef>
              <a:buFont typeface="Microsoft Sans Serif"/>
              <a:buChar char="▪"/>
              <a:tabLst>
                <a:tab pos="215265" algn="l"/>
              </a:tabLst>
            </a:pPr>
            <a:r>
              <a:rPr sz="1350" b="1" dirty="0">
                <a:latin typeface="Arial"/>
                <a:cs typeface="Arial"/>
              </a:rPr>
              <a:t>Total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Water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Area</a:t>
            </a:r>
            <a:r>
              <a:rPr sz="1350" dirty="0">
                <a:latin typeface="Arial MT"/>
                <a:cs typeface="Arial MT"/>
              </a:rPr>
              <a:t>: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400</a:t>
            </a:r>
            <a:r>
              <a:rPr sz="1350" spc="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sq.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km,</a:t>
            </a:r>
            <a:r>
              <a:rPr sz="1350" spc="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supporting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vast</a:t>
            </a:r>
            <a:r>
              <a:rPr sz="1350" spc="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range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3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maritime 	activities.</a:t>
            </a:r>
            <a:endParaRPr sz="1350">
              <a:latin typeface="Arial MT"/>
              <a:cs typeface="Arial MT"/>
            </a:endParaRPr>
          </a:p>
          <a:p>
            <a:pPr marL="166370" marR="407670" lvl="1" indent="-97790">
              <a:lnSpc>
                <a:spcPct val="121000"/>
              </a:lnSpc>
              <a:buFont typeface="Microsoft Sans Serif"/>
              <a:buChar char="▪"/>
              <a:tabLst>
                <a:tab pos="166370" algn="l"/>
                <a:tab pos="179070" algn="l"/>
              </a:tabLst>
            </a:pPr>
            <a:r>
              <a:rPr sz="1350" dirty="0"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Land</a:t>
            </a:r>
            <a:r>
              <a:rPr sz="1350" b="1" spc="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Assets:</a:t>
            </a:r>
            <a:r>
              <a:rPr sz="1350" b="1" spc="70" dirty="0">
                <a:latin typeface="Arial"/>
                <a:cs typeface="Arial"/>
              </a:rPr>
              <a:t> </a:t>
            </a:r>
            <a:r>
              <a:rPr sz="1350" dirty="0">
                <a:latin typeface="Arial MT"/>
                <a:cs typeface="Arial MT"/>
              </a:rPr>
              <a:t>944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with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3,000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tenants,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including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commercial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and </a:t>
            </a:r>
            <a:r>
              <a:rPr sz="1350" dirty="0">
                <a:latin typeface="Arial MT"/>
                <a:cs typeface="Arial MT"/>
              </a:rPr>
              <a:t>residential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leases.</a:t>
            </a:r>
            <a:endParaRPr sz="1350">
              <a:latin typeface="Arial MT"/>
              <a:cs typeface="Arial MT"/>
            </a:endParaRPr>
          </a:p>
          <a:p>
            <a:pPr marL="166370" marR="145415" lvl="1" indent="-97790">
              <a:lnSpc>
                <a:spcPct val="121000"/>
              </a:lnSpc>
              <a:buFont typeface="Microsoft Sans Serif"/>
              <a:buChar char="▪"/>
              <a:tabLst>
                <a:tab pos="166370" algn="l"/>
                <a:tab pos="179070" algn="l"/>
              </a:tabLst>
            </a:pPr>
            <a:r>
              <a:rPr sz="1350" dirty="0"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Eastern</a:t>
            </a:r>
            <a:r>
              <a:rPr sz="1350" b="1" spc="7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Waterfront</a:t>
            </a:r>
            <a:r>
              <a:rPr sz="1350" b="1" spc="7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Development:</a:t>
            </a:r>
            <a:r>
              <a:rPr sz="1350" b="1" spc="75" dirty="0">
                <a:latin typeface="Arial"/>
                <a:cs typeface="Arial"/>
              </a:rPr>
              <a:t> </a:t>
            </a:r>
            <a:r>
              <a:rPr sz="1350" dirty="0">
                <a:latin typeface="Arial MT"/>
                <a:cs typeface="Arial MT"/>
              </a:rPr>
              <a:t>Emerging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mixed-use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hub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spc="-20" dirty="0">
                <a:latin typeface="Arial MT"/>
                <a:cs typeface="Arial MT"/>
              </a:rPr>
              <a:t>with </a:t>
            </a:r>
            <a:r>
              <a:rPr sz="1350" dirty="0">
                <a:latin typeface="Arial MT"/>
                <a:cs typeface="Arial MT"/>
              </a:rPr>
              <a:t>RoPax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domestic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cruise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terminals.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7559999" cy="10691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9924" y="1443055"/>
            <a:ext cx="5909310" cy="51270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latin typeface="Arial"/>
                <a:cs typeface="Arial"/>
              </a:rPr>
              <a:t>III.COMPREHENSIVE</a:t>
            </a:r>
            <a:r>
              <a:rPr sz="1350" b="1" spc="25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INFRASTRUCTURE</a:t>
            </a:r>
            <a:endParaRPr sz="1350" dirty="0">
              <a:latin typeface="Arial"/>
              <a:cs typeface="Arial"/>
            </a:endParaRPr>
          </a:p>
          <a:p>
            <a:pPr marL="187960" marR="24130" indent="-146685">
              <a:lnSpc>
                <a:spcPct val="121000"/>
              </a:lnSpc>
              <a:spcBef>
                <a:spcPts val="830"/>
              </a:spcBef>
              <a:buFont typeface="Microsoft Sans Serif"/>
              <a:buChar char="▪"/>
              <a:tabLst>
                <a:tab pos="187960" algn="l"/>
                <a:tab pos="200660" algn="l"/>
              </a:tabLst>
            </a:pPr>
            <a:r>
              <a:rPr sz="1350" dirty="0"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Berths:</a:t>
            </a:r>
            <a:r>
              <a:rPr sz="1350" b="1" spc="40" dirty="0">
                <a:latin typeface="Arial"/>
                <a:cs typeface="Arial"/>
              </a:rPr>
              <a:t> </a:t>
            </a:r>
            <a:r>
              <a:rPr sz="1350" dirty="0">
                <a:latin typeface="Arial MT"/>
                <a:cs typeface="Arial MT"/>
              </a:rPr>
              <a:t>37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berths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(33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self-operated,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2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on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PPP,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4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ship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repair),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catering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diverse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cargo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needs.</a:t>
            </a:r>
            <a:endParaRPr sz="1350" dirty="0">
              <a:latin typeface="Arial MT"/>
              <a:cs typeface="Arial MT"/>
            </a:endParaRPr>
          </a:p>
          <a:p>
            <a:pPr marL="201295" indent="-159385">
              <a:lnSpc>
                <a:spcPct val="100000"/>
              </a:lnSpc>
              <a:spcBef>
                <a:spcPts val="340"/>
              </a:spcBef>
              <a:buFont typeface="Microsoft Sans Serif"/>
              <a:buChar char="▪"/>
              <a:tabLst>
                <a:tab pos="201295" algn="l"/>
              </a:tabLst>
            </a:pPr>
            <a:r>
              <a:rPr sz="1350" b="1" dirty="0">
                <a:latin typeface="Arial"/>
                <a:cs typeface="Arial"/>
              </a:rPr>
              <a:t>Specialized</a:t>
            </a:r>
            <a:r>
              <a:rPr sz="1350" b="1" spc="13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Terminals:</a:t>
            </a:r>
            <a:endParaRPr sz="1350" dirty="0">
              <a:latin typeface="Arial"/>
              <a:cs typeface="Arial"/>
            </a:endParaRPr>
          </a:p>
          <a:p>
            <a:pPr marL="427355" lvl="1" indent="-109855">
              <a:lnSpc>
                <a:spcPct val="100000"/>
              </a:lnSpc>
              <a:spcBef>
                <a:spcPts val="340"/>
              </a:spcBef>
              <a:buFont typeface="Microsoft Sans Serif"/>
              <a:buChar char="•"/>
              <a:tabLst>
                <a:tab pos="427355" algn="l"/>
              </a:tabLst>
            </a:pPr>
            <a:r>
              <a:rPr sz="1350" b="1" dirty="0">
                <a:latin typeface="Arial"/>
                <a:cs typeface="Arial"/>
              </a:rPr>
              <a:t>Marine</a:t>
            </a:r>
            <a:r>
              <a:rPr sz="1350" b="1" spc="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Oil</a:t>
            </a:r>
            <a:r>
              <a:rPr sz="1350" b="1" spc="5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Terminal:</a:t>
            </a:r>
            <a:r>
              <a:rPr sz="1350" b="1" spc="50" dirty="0">
                <a:latin typeface="Arial"/>
                <a:cs typeface="Arial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POL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products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at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Jawahar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Dweep.</a:t>
            </a:r>
            <a:endParaRPr sz="1350" dirty="0">
              <a:latin typeface="Arial MT"/>
              <a:cs typeface="Arial MT"/>
            </a:endParaRPr>
          </a:p>
          <a:p>
            <a:pPr marL="426720" marR="490220" lvl="1" indent="-109855">
              <a:lnSpc>
                <a:spcPct val="121000"/>
              </a:lnSpc>
              <a:buFont typeface="Microsoft Sans Serif"/>
              <a:buChar char="•"/>
              <a:tabLst>
                <a:tab pos="431165" algn="l"/>
              </a:tabLst>
            </a:pPr>
            <a:r>
              <a:rPr sz="1350" b="1" dirty="0">
                <a:latin typeface="Arial"/>
                <a:cs typeface="Arial"/>
              </a:rPr>
              <a:t>Chemical</a:t>
            </a:r>
            <a:r>
              <a:rPr sz="1350" b="1" spc="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&amp;</a:t>
            </a:r>
            <a:r>
              <a:rPr sz="1350" b="1" spc="5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Gas</a:t>
            </a:r>
            <a:r>
              <a:rPr sz="1350" b="1" spc="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Termina</a:t>
            </a:r>
            <a:r>
              <a:rPr sz="1350" dirty="0">
                <a:latin typeface="Arial MT"/>
                <a:cs typeface="Arial MT"/>
              </a:rPr>
              <a:t>l: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liquid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gaseous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chemicals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at 	</a:t>
            </a:r>
            <a:r>
              <a:rPr sz="1350" dirty="0">
                <a:latin typeface="Arial MT"/>
                <a:cs typeface="Arial MT"/>
              </a:rPr>
              <a:t>Pir</a:t>
            </a:r>
            <a:r>
              <a:rPr sz="1350" spc="30" dirty="0">
                <a:latin typeface="Arial MT"/>
                <a:cs typeface="Arial MT"/>
              </a:rPr>
              <a:t> </a:t>
            </a:r>
            <a:r>
              <a:rPr sz="1350" spc="-20" dirty="0">
                <a:latin typeface="Arial MT"/>
                <a:cs typeface="Arial MT"/>
              </a:rPr>
              <a:t>Pau.</a:t>
            </a:r>
            <a:endParaRPr sz="1350" dirty="0">
              <a:latin typeface="Arial MT"/>
              <a:cs typeface="Arial MT"/>
            </a:endParaRPr>
          </a:p>
          <a:p>
            <a:pPr marL="426720" marR="476884" lvl="1" indent="-109855">
              <a:lnSpc>
                <a:spcPts val="1960"/>
              </a:lnSpc>
              <a:spcBef>
                <a:spcPts val="114"/>
              </a:spcBef>
              <a:buFont typeface="Microsoft Sans Serif"/>
              <a:buChar char="•"/>
              <a:tabLst>
                <a:tab pos="431165" algn="l"/>
              </a:tabLst>
            </a:pPr>
            <a:r>
              <a:rPr sz="1350" b="1" dirty="0">
                <a:latin typeface="Arial"/>
                <a:cs typeface="Arial"/>
              </a:rPr>
              <a:t>Hughes</a:t>
            </a:r>
            <a:r>
              <a:rPr sz="1350" b="1" spc="6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Dry</a:t>
            </a:r>
            <a:r>
              <a:rPr sz="1350" b="1" spc="7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Dock</a:t>
            </a:r>
            <a:r>
              <a:rPr sz="1350" dirty="0">
                <a:latin typeface="Arial MT"/>
                <a:cs typeface="Arial MT"/>
              </a:rPr>
              <a:t>:</a:t>
            </a:r>
            <a:r>
              <a:rPr sz="1350" spc="-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-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state-of-the-art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ship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repair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facility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operated 	</a:t>
            </a:r>
            <a:r>
              <a:rPr sz="1350" dirty="0">
                <a:latin typeface="Arial MT"/>
                <a:cs typeface="Arial MT"/>
              </a:rPr>
              <a:t>by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spc="-20" dirty="0">
                <a:latin typeface="Arial MT"/>
                <a:cs typeface="Arial MT"/>
              </a:rPr>
              <a:t>CSL.</a:t>
            </a:r>
            <a:endParaRPr sz="1350" dirty="0">
              <a:latin typeface="Arial MT"/>
              <a:cs typeface="Arial MT"/>
            </a:endParaRPr>
          </a:p>
          <a:p>
            <a:pPr marL="425450" lvl="1" indent="-107950">
              <a:lnSpc>
                <a:spcPct val="100000"/>
              </a:lnSpc>
              <a:spcBef>
                <a:spcPts val="219"/>
              </a:spcBef>
              <a:buFont typeface="Microsoft Sans Serif"/>
              <a:buChar char="•"/>
              <a:tabLst>
                <a:tab pos="425450" algn="l"/>
              </a:tabLst>
            </a:pPr>
            <a:r>
              <a:rPr sz="1350" b="1" dirty="0">
                <a:latin typeface="Arial"/>
                <a:cs typeface="Arial"/>
              </a:rPr>
              <a:t>Ro-Ro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Facility</a:t>
            </a:r>
            <a:r>
              <a:rPr sz="1350" dirty="0">
                <a:latin typeface="Arial MT"/>
                <a:cs typeface="Arial MT"/>
              </a:rPr>
              <a:t>: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Dedicated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automobile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handling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infrastructure.</a:t>
            </a:r>
            <a:endParaRPr sz="1350" dirty="0">
              <a:latin typeface="Arial MT"/>
              <a:cs typeface="Arial MT"/>
            </a:endParaRPr>
          </a:p>
          <a:p>
            <a:pPr marL="403860" marR="402590" lvl="1" indent="-86995">
              <a:lnSpc>
                <a:spcPct val="121000"/>
              </a:lnSpc>
              <a:buFont typeface="Microsoft Sans Serif"/>
              <a:buChar char="•"/>
              <a:tabLst>
                <a:tab pos="403860" algn="l"/>
                <a:tab pos="426720" algn="l"/>
              </a:tabLst>
            </a:pPr>
            <a:r>
              <a:rPr sz="1350" dirty="0"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Mumbai</a:t>
            </a:r>
            <a:r>
              <a:rPr sz="1350" b="1" spc="6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International</a:t>
            </a:r>
            <a:r>
              <a:rPr sz="1350" b="1" spc="6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Cruise</a:t>
            </a:r>
            <a:r>
              <a:rPr sz="1350" b="1" spc="6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Terminal</a:t>
            </a:r>
            <a:r>
              <a:rPr sz="1350" dirty="0">
                <a:latin typeface="Arial MT"/>
                <a:cs typeface="Arial MT"/>
              </a:rPr>
              <a:t>:</a:t>
            </a:r>
            <a:r>
              <a:rPr sz="1350" spc="-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-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modern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hub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luxury </a:t>
            </a:r>
            <a:r>
              <a:rPr sz="1350" dirty="0">
                <a:latin typeface="Arial MT"/>
                <a:cs typeface="Arial MT"/>
              </a:rPr>
              <a:t>cruise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liners.</a:t>
            </a:r>
            <a:endParaRPr sz="1350" dirty="0">
              <a:latin typeface="Arial MT"/>
              <a:cs typeface="Arial MT"/>
            </a:endParaRPr>
          </a:p>
          <a:p>
            <a:pPr marL="414655" marR="779145" lvl="1" indent="-97790">
              <a:lnSpc>
                <a:spcPct val="121000"/>
              </a:lnSpc>
              <a:buFont typeface="Microsoft Sans Serif"/>
              <a:buChar char="•"/>
              <a:tabLst>
                <a:tab pos="414655" algn="l"/>
                <a:tab pos="426720" algn="l"/>
              </a:tabLst>
            </a:pPr>
            <a:r>
              <a:rPr sz="1350" dirty="0"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Fishing</a:t>
            </a:r>
            <a:r>
              <a:rPr sz="1350" b="1" spc="6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Harbors</a:t>
            </a:r>
            <a:r>
              <a:rPr sz="1350" dirty="0">
                <a:latin typeface="Arial MT"/>
                <a:cs typeface="Arial MT"/>
              </a:rPr>
              <a:t>: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Sassoon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Dock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Mallet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Bunder,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vital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for </a:t>
            </a:r>
            <a:r>
              <a:rPr sz="1350" dirty="0">
                <a:latin typeface="Arial MT"/>
                <a:cs typeface="Arial MT"/>
              </a:rPr>
              <a:t>Mumbai's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fishing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industry.</a:t>
            </a:r>
            <a:endParaRPr sz="13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350" b="1" dirty="0">
                <a:latin typeface="Arial"/>
                <a:cs typeface="Arial"/>
              </a:rPr>
              <a:t>IV.IMPRESSIVE</a:t>
            </a:r>
            <a:r>
              <a:rPr sz="1350" b="1" spc="1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CARGO</a:t>
            </a:r>
            <a:r>
              <a:rPr sz="1350" b="1" spc="1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PROFILE</a:t>
            </a:r>
            <a:r>
              <a:rPr sz="1350" b="1" spc="1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(2023-</a:t>
            </a:r>
            <a:r>
              <a:rPr sz="1350" b="1" spc="-25" dirty="0">
                <a:latin typeface="Arial"/>
                <a:cs typeface="Arial"/>
              </a:rPr>
              <a:t>24)</a:t>
            </a:r>
            <a:endParaRPr sz="1350" dirty="0">
              <a:latin typeface="Arial"/>
              <a:cs typeface="Arial"/>
            </a:endParaRPr>
          </a:p>
          <a:p>
            <a:pPr marL="201295" indent="-159385">
              <a:lnSpc>
                <a:spcPct val="100000"/>
              </a:lnSpc>
              <a:spcBef>
                <a:spcPts val="1015"/>
              </a:spcBef>
              <a:buFont typeface="Microsoft Sans Serif"/>
              <a:buChar char="▪"/>
              <a:tabLst>
                <a:tab pos="201295" algn="l"/>
              </a:tabLst>
            </a:pPr>
            <a:r>
              <a:rPr sz="1350" b="1" dirty="0">
                <a:latin typeface="Arial"/>
                <a:cs typeface="Arial"/>
              </a:rPr>
              <a:t>Total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Cargo</a:t>
            </a:r>
            <a:r>
              <a:rPr sz="1350" b="1" spc="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Traffic:</a:t>
            </a:r>
            <a:r>
              <a:rPr sz="1350" b="1" spc="30" dirty="0">
                <a:latin typeface="Arial"/>
                <a:cs typeface="Arial"/>
              </a:rPr>
              <a:t> </a:t>
            </a:r>
            <a:r>
              <a:rPr sz="1350" dirty="0">
                <a:latin typeface="Arial MT"/>
                <a:cs typeface="Arial MT"/>
              </a:rPr>
              <a:t>6</a:t>
            </a:r>
            <a:r>
              <a:rPr lang="en-US" sz="1350" dirty="0">
                <a:latin typeface="Arial MT"/>
                <a:cs typeface="Arial MT"/>
              </a:rPr>
              <a:t>8</a:t>
            </a:r>
            <a:r>
              <a:rPr sz="1350" dirty="0">
                <a:latin typeface="Arial MT"/>
                <a:cs typeface="Arial MT"/>
              </a:rPr>
              <a:t>.</a:t>
            </a:r>
            <a:r>
              <a:rPr lang="en-US" sz="1350" dirty="0">
                <a:latin typeface="Arial MT"/>
                <a:cs typeface="Arial MT"/>
              </a:rPr>
              <a:t>63</a:t>
            </a:r>
            <a:r>
              <a:rPr sz="1350" spc="3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MT,</a:t>
            </a:r>
            <a:r>
              <a:rPr sz="1350" spc="30" dirty="0">
                <a:latin typeface="Arial MT"/>
                <a:cs typeface="Arial MT"/>
              </a:rPr>
              <a:t> </a:t>
            </a:r>
            <a:r>
              <a:rPr lang="en-US" sz="1350" spc="30" dirty="0" smtClean="0">
                <a:latin typeface="Arial MT"/>
                <a:cs typeface="Arial MT"/>
              </a:rPr>
              <a:t>for FY 2024-25</a:t>
            </a:r>
            <a:endParaRPr lang="en-US" sz="1350" spc="30" dirty="0">
              <a:latin typeface="Arial MT"/>
              <a:cs typeface="Arial MT"/>
            </a:endParaRPr>
          </a:p>
          <a:p>
            <a:pPr marL="201295" indent="-159385">
              <a:lnSpc>
                <a:spcPct val="100000"/>
              </a:lnSpc>
              <a:spcBef>
                <a:spcPts val="1015"/>
              </a:spcBef>
              <a:buFont typeface="Microsoft Sans Serif"/>
              <a:buChar char="▪"/>
              <a:tabLst>
                <a:tab pos="201295" algn="l"/>
              </a:tabLst>
            </a:pPr>
            <a:r>
              <a:rPr sz="1350" b="1" dirty="0" smtClean="0">
                <a:latin typeface="Arial"/>
                <a:cs typeface="Arial"/>
              </a:rPr>
              <a:t>Cargo</a:t>
            </a:r>
            <a:r>
              <a:rPr sz="1350" b="1" spc="65" dirty="0" smtClean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Composition:</a:t>
            </a:r>
            <a:endParaRPr sz="1350" dirty="0">
              <a:latin typeface="Arial"/>
              <a:cs typeface="Arial"/>
            </a:endParaRPr>
          </a:p>
          <a:p>
            <a:pPr marL="427355" lvl="1" indent="-109855">
              <a:lnSpc>
                <a:spcPct val="100000"/>
              </a:lnSpc>
              <a:spcBef>
                <a:spcPts val="340"/>
              </a:spcBef>
              <a:buFont typeface="Microsoft Sans Serif"/>
              <a:buChar char="•"/>
              <a:tabLst>
                <a:tab pos="427355" algn="l"/>
              </a:tabLst>
            </a:pPr>
            <a:r>
              <a:rPr sz="1350" dirty="0">
                <a:latin typeface="Arial MT"/>
                <a:cs typeface="Arial MT"/>
              </a:rPr>
              <a:t>60%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POL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POL </a:t>
            </a:r>
            <a:r>
              <a:rPr sz="1350" spc="-10" dirty="0">
                <a:latin typeface="Arial MT"/>
                <a:cs typeface="Arial MT"/>
              </a:rPr>
              <a:t>Products.</a:t>
            </a:r>
            <a:endParaRPr sz="1350" dirty="0">
              <a:latin typeface="Arial MT"/>
              <a:cs typeface="Arial MT"/>
            </a:endParaRPr>
          </a:p>
          <a:p>
            <a:pPr marL="427355" lvl="1" indent="-109855">
              <a:lnSpc>
                <a:spcPct val="100000"/>
              </a:lnSpc>
              <a:spcBef>
                <a:spcPts val="340"/>
              </a:spcBef>
              <a:buFont typeface="Microsoft Sans Serif"/>
              <a:buChar char="•"/>
              <a:tabLst>
                <a:tab pos="427355" algn="l"/>
              </a:tabLst>
            </a:pPr>
            <a:r>
              <a:rPr sz="1350" dirty="0">
                <a:latin typeface="Arial MT"/>
                <a:cs typeface="Arial MT"/>
              </a:rPr>
              <a:t>20%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Lighterage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cargo,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showcasing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specialization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bulk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handling.</a:t>
            </a:r>
            <a:endParaRPr sz="1350" dirty="0">
              <a:latin typeface="Arial MT"/>
              <a:cs typeface="Arial MT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946430" y="58270"/>
            <a:ext cx="5015230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7510" marR="5080" indent="-1655445">
              <a:lnSpc>
                <a:spcPct val="110900"/>
              </a:lnSpc>
              <a:spcBef>
                <a:spcPts val="1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Unique Selling Proposition (USP) of Mumbai 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2"/>
            <a:ext cx="7559999" cy="10691997"/>
            <a:chOff x="0" y="2"/>
            <a:chExt cx="7559999" cy="10691997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"/>
              <a:ext cx="7559999" cy="10691997"/>
              <a:chOff x="0" y="2"/>
              <a:chExt cx="7559999" cy="10691997"/>
            </a:xfrm>
          </p:grpSpPr>
          <p:pic>
            <p:nvPicPr>
              <p:cNvPr id="2" name="object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2"/>
                <a:ext cx="7559999" cy="10691997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84200" y="8623300"/>
                <a:ext cx="5377460" cy="533400"/>
              </a:xfrm>
              <a:prstGeom prst="rect">
                <a:avLst/>
              </a:prstGeom>
              <a:solidFill>
                <a:srgbClr val="CDE7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84200" y="3975100"/>
              <a:ext cx="6553200" cy="3352800"/>
            </a:xfrm>
            <a:prstGeom prst="rect">
              <a:avLst/>
            </a:prstGeom>
            <a:solidFill>
              <a:srgbClr val="CDE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object 2"/>
          <p:cNvPicPr/>
          <p:nvPr/>
        </p:nvPicPr>
        <p:blipFill rotWithShape="1">
          <a:blip r:embed="rId3" cstate="print"/>
          <a:srcRect l="10825" t="81246" b="16616"/>
          <a:stretch/>
        </p:blipFill>
        <p:spPr>
          <a:xfrm>
            <a:off x="818382" y="8325877"/>
            <a:ext cx="6741617" cy="2286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0271" y="8238581"/>
            <a:ext cx="5799455" cy="116955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350" b="1" dirty="0">
                <a:latin typeface="Arial"/>
                <a:cs typeface="Arial"/>
              </a:rPr>
              <a:t>VI.</a:t>
            </a:r>
            <a:r>
              <a:rPr lang="en-US" sz="1350" b="1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DISTINCTIVE</a:t>
            </a:r>
            <a:r>
              <a:rPr sz="1350" b="1" spc="19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FEATURES</a:t>
            </a:r>
            <a:endParaRPr sz="1350" dirty="0">
              <a:latin typeface="Arial"/>
              <a:cs typeface="Arial"/>
            </a:endParaRPr>
          </a:p>
          <a:p>
            <a:pPr marL="201930" indent="-159385">
              <a:lnSpc>
                <a:spcPct val="100000"/>
              </a:lnSpc>
              <a:spcBef>
                <a:spcPts val="955"/>
              </a:spcBef>
              <a:buFont typeface="Microsoft Sans Serif"/>
              <a:buChar char="▪"/>
              <a:tabLst>
                <a:tab pos="201930" algn="l"/>
              </a:tabLst>
            </a:pPr>
            <a:r>
              <a:rPr sz="1350" dirty="0">
                <a:latin typeface="Arial MT"/>
                <a:cs typeface="Arial MT"/>
              </a:rPr>
              <a:t>Diverse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Operations: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Cargo,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tourism,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fishing,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Ro-Ro,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ship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repair.</a:t>
            </a:r>
            <a:endParaRPr sz="1350" dirty="0">
              <a:latin typeface="Arial MT"/>
              <a:cs typeface="Arial MT"/>
            </a:endParaRPr>
          </a:p>
          <a:p>
            <a:pPr marL="188595" marR="5080" indent="-146685">
              <a:lnSpc>
                <a:spcPct val="121000"/>
              </a:lnSpc>
              <a:buFont typeface="Microsoft Sans Serif"/>
              <a:buChar char="▪"/>
              <a:tabLst>
                <a:tab pos="188595" algn="l"/>
                <a:tab pos="201295" algn="l"/>
              </a:tabLst>
            </a:pPr>
            <a:r>
              <a:rPr sz="1350" dirty="0">
                <a:latin typeface="Arial MT"/>
                <a:cs typeface="Arial MT"/>
              </a:rPr>
              <a:t>	Urban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Integration: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Eastern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Waterfront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links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Mumbai,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boosting </a:t>
            </a:r>
            <a:r>
              <a:rPr sz="1350" dirty="0">
                <a:latin typeface="Arial MT"/>
                <a:cs typeface="Arial MT"/>
              </a:rPr>
              <a:t>accessibility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growth.</a:t>
            </a:r>
            <a:endParaRPr sz="1350" dirty="0">
              <a:latin typeface="Arial MT"/>
              <a:cs typeface="Arial MT"/>
            </a:endParaRPr>
          </a:p>
        </p:txBody>
      </p:sp>
      <p:pic>
        <p:nvPicPr>
          <p:cNvPr id="13" name="object 2"/>
          <p:cNvPicPr/>
          <p:nvPr/>
        </p:nvPicPr>
        <p:blipFill rotWithShape="1">
          <a:blip r:embed="rId3" cstate="print"/>
          <a:srcRect l="56070" t="37772" r="9660" b="35146"/>
          <a:stretch/>
        </p:blipFill>
        <p:spPr>
          <a:xfrm>
            <a:off x="748442" y="4070623"/>
            <a:ext cx="3425789" cy="41492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1099" y="1443055"/>
            <a:ext cx="5740400" cy="268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1115" algn="just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latin typeface="Arial"/>
                <a:cs typeface="Arial"/>
              </a:rPr>
              <a:t>V.THRIVING</a:t>
            </a:r>
            <a:r>
              <a:rPr sz="1350" b="1" spc="8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CRUISE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TOURISM</a:t>
            </a:r>
            <a:r>
              <a:rPr sz="1350" b="1" spc="8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(2023-</a:t>
            </a:r>
            <a:r>
              <a:rPr sz="1350" b="1" spc="-25" dirty="0">
                <a:latin typeface="Arial"/>
                <a:cs typeface="Arial"/>
              </a:rPr>
              <a:t>24)</a:t>
            </a:r>
            <a:endParaRPr sz="1350" dirty="0">
              <a:latin typeface="Arial"/>
              <a:cs typeface="Arial"/>
            </a:endParaRPr>
          </a:p>
          <a:p>
            <a:pPr marL="219710" indent="-159385" algn="just">
              <a:lnSpc>
                <a:spcPct val="100000"/>
              </a:lnSpc>
              <a:spcBef>
                <a:spcPts val="1170"/>
              </a:spcBef>
              <a:buFont typeface="Microsoft Sans Serif"/>
              <a:buChar char="▪"/>
              <a:tabLst>
                <a:tab pos="219710" algn="l"/>
              </a:tabLst>
            </a:pPr>
            <a:r>
              <a:rPr sz="1350" b="1" dirty="0">
                <a:latin typeface="Arial"/>
                <a:cs typeface="Arial"/>
              </a:rPr>
              <a:t>Domestic</a:t>
            </a:r>
            <a:r>
              <a:rPr sz="1350" b="1" spc="5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Cruises</a:t>
            </a:r>
            <a:r>
              <a:rPr sz="1350" dirty="0">
                <a:latin typeface="Arial MT"/>
                <a:cs typeface="Arial MT"/>
              </a:rPr>
              <a:t>: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118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calls,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serving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2,83,894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passengers.</a:t>
            </a:r>
            <a:endParaRPr sz="1350" dirty="0">
              <a:latin typeface="Arial MT"/>
              <a:cs typeface="Arial MT"/>
            </a:endParaRPr>
          </a:p>
          <a:p>
            <a:pPr marL="219710" indent="-159385" algn="just">
              <a:lnSpc>
                <a:spcPct val="100000"/>
              </a:lnSpc>
              <a:spcBef>
                <a:spcPts val="340"/>
              </a:spcBef>
              <a:buFont typeface="Microsoft Sans Serif"/>
              <a:buChar char="▪"/>
              <a:tabLst>
                <a:tab pos="219710" algn="l"/>
              </a:tabLst>
            </a:pPr>
            <a:r>
              <a:rPr sz="1350" b="1" dirty="0">
                <a:latin typeface="Arial"/>
                <a:cs typeface="Arial"/>
              </a:rPr>
              <a:t>International</a:t>
            </a:r>
            <a:r>
              <a:rPr sz="1350" b="1" spc="7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Cruises</a:t>
            </a:r>
            <a:r>
              <a:rPr sz="1350" dirty="0">
                <a:latin typeface="Arial MT"/>
                <a:cs typeface="Arial MT"/>
              </a:rPr>
              <a:t>: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27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calls,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catering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36,874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passengers.</a:t>
            </a:r>
            <a:endParaRPr sz="1350" dirty="0">
              <a:latin typeface="Arial MT"/>
              <a:cs typeface="Arial MT"/>
            </a:endParaRPr>
          </a:p>
          <a:p>
            <a:pPr marL="207010" marR="34290" indent="-146685" algn="just">
              <a:lnSpc>
                <a:spcPct val="121000"/>
              </a:lnSpc>
              <a:buFont typeface="Microsoft Sans Serif"/>
              <a:buChar char="▪"/>
              <a:tabLst>
                <a:tab pos="207010" algn="l"/>
                <a:tab pos="216535" algn="l"/>
              </a:tabLst>
            </a:pPr>
            <a:r>
              <a:rPr sz="1350" dirty="0">
                <a:latin typeface="Arial MT"/>
                <a:cs typeface="Arial MT"/>
              </a:rPr>
              <a:t>	The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International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Cruise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Terminal,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complemented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by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domestic </a:t>
            </a:r>
            <a:r>
              <a:rPr sz="1350" dirty="0">
                <a:latin typeface="Arial MT"/>
                <a:cs typeface="Arial MT"/>
              </a:rPr>
              <a:t>cruise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operations,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reinforces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port's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standing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tourism</a:t>
            </a:r>
            <a:r>
              <a:rPr sz="1350" spc="65" dirty="0">
                <a:latin typeface="Arial MT"/>
                <a:cs typeface="Arial MT"/>
              </a:rPr>
              <a:t> </a:t>
            </a:r>
            <a:r>
              <a:rPr sz="1350" spc="-20" dirty="0">
                <a:latin typeface="Arial MT"/>
                <a:cs typeface="Arial MT"/>
              </a:rPr>
              <a:t>hub.</a:t>
            </a:r>
            <a:endParaRPr sz="1350" dirty="0">
              <a:latin typeface="Arial MT"/>
              <a:cs typeface="Arial MT"/>
            </a:endParaRPr>
          </a:p>
          <a:p>
            <a:pPr marL="12700" marR="5080" algn="just">
              <a:lnSpc>
                <a:spcPct val="121000"/>
              </a:lnSpc>
              <a:spcBef>
                <a:spcPts val="815"/>
              </a:spcBef>
            </a:pP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1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Authority</a:t>
            </a:r>
            <a:r>
              <a:rPr sz="1350" spc="11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is</a:t>
            </a:r>
            <a:r>
              <a:rPr sz="1350" spc="1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developing</a:t>
            </a:r>
            <a:r>
              <a:rPr sz="1350" spc="1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1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prestigious</a:t>
            </a:r>
            <a:r>
              <a:rPr sz="1350" spc="1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12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International </a:t>
            </a:r>
            <a:r>
              <a:rPr sz="1350" dirty="0">
                <a:latin typeface="Arial MT"/>
                <a:cs typeface="Arial MT"/>
              </a:rPr>
              <a:t>Cruise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Terminal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at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Ballard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Pier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over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40,000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Sq.m.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space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with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state-of-</a:t>
            </a:r>
            <a:r>
              <a:rPr sz="1350" spc="-25" dirty="0">
                <a:latin typeface="Arial MT"/>
                <a:cs typeface="Arial MT"/>
              </a:rPr>
              <a:t>art </a:t>
            </a:r>
            <a:r>
              <a:rPr sz="1350" dirty="0">
                <a:latin typeface="Arial MT"/>
                <a:cs typeface="Arial MT"/>
              </a:rPr>
              <a:t>passenger</a:t>
            </a:r>
            <a:r>
              <a:rPr sz="1350" spc="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amenities</a:t>
            </a:r>
            <a:r>
              <a:rPr sz="1350" spc="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1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handling</a:t>
            </a:r>
            <a:r>
              <a:rPr sz="1350" spc="1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1</a:t>
            </a:r>
            <a:r>
              <a:rPr sz="1350" spc="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million</a:t>
            </a:r>
            <a:r>
              <a:rPr sz="1350" spc="1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passengers</a:t>
            </a:r>
            <a:r>
              <a:rPr sz="1350" spc="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1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500</a:t>
            </a:r>
            <a:r>
              <a:rPr sz="1350" spc="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ships</a:t>
            </a:r>
            <a:r>
              <a:rPr sz="1350" spc="95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per </a:t>
            </a:r>
            <a:r>
              <a:rPr sz="1350" dirty="0">
                <a:latin typeface="Arial MT"/>
                <a:cs typeface="Arial MT"/>
              </a:rPr>
              <a:t>an</a:t>
            </a:r>
            <a:r>
              <a:rPr lang="en-US" sz="1350" dirty="0">
                <a:latin typeface="Arial MT"/>
                <a:cs typeface="Arial MT"/>
              </a:rPr>
              <a:t>n</a:t>
            </a:r>
            <a:r>
              <a:rPr sz="1350" dirty="0">
                <a:latin typeface="Arial MT"/>
                <a:cs typeface="Arial MT"/>
              </a:rPr>
              <a:t>um.</a:t>
            </a:r>
            <a:r>
              <a:rPr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Renowned</a:t>
            </a:r>
            <a:r>
              <a:rPr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International</a:t>
            </a:r>
            <a:r>
              <a:rPr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&amp;</a:t>
            </a:r>
            <a:r>
              <a:rPr sz="1350" spc="1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Domestic</a:t>
            </a:r>
            <a:r>
              <a:rPr sz="1350" spc="1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Cruise</a:t>
            </a:r>
            <a:r>
              <a:rPr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Liners</a:t>
            </a:r>
            <a:r>
              <a:rPr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have</a:t>
            </a:r>
            <a:r>
              <a:rPr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made</a:t>
            </a:r>
            <a:r>
              <a:rPr sz="1350" spc="110" dirty="0">
                <a:latin typeface="Arial MT"/>
                <a:cs typeface="Arial MT"/>
              </a:rPr>
              <a:t> </a:t>
            </a:r>
            <a:r>
              <a:rPr sz="1350" spc="-20" dirty="0">
                <a:latin typeface="Arial MT"/>
                <a:cs typeface="Arial MT"/>
              </a:rPr>
              <a:t>port </a:t>
            </a:r>
            <a:r>
              <a:rPr sz="1350" dirty="0">
                <a:latin typeface="Arial MT"/>
                <a:cs typeface="Arial MT"/>
              </a:rPr>
              <a:t>calls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or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home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ported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their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ships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from</a:t>
            </a:r>
            <a:r>
              <a:rPr sz="1350" spc="5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Mumbai.</a:t>
            </a:r>
            <a:endParaRPr sz="1350" dirty="0">
              <a:latin typeface="Arial MT"/>
              <a:cs typeface="Arial MT"/>
            </a:endParaRPr>
          </a:p>
        </p:txBody>
      </p:sp>
      <p:pic>
        <p:nvPicPr>
          <p:cNvPr id="17" name="object 2"/>
          <p:cNvPicPr/>
          <p:nvPr/>
        </p:nvPicPr>
        <p:blipFill rotWithShape="1">
          <a:blip r:embed="rId3" cstate="print"/>
          <a:srcRect l="10084" t="39673" r="44559" b="45361"/>
          <a:stretch/>
        </p:blipFill>
        <p:spPr>
          <a:xfrm>
            <a:off x="4104872" y="5163398"/>
            <a:ext cx="3204027" cy="149521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4200" y="8003520"/>
            <a:ext cx="1066800" cy="332830"/>
          </a:xfrm>
          <a:prstGeom prst="rect">
            <a:avLst/>
          </a:prstGeom>
          <a:solidFill>
            <a:srgbClr val="CD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bject 3"/>
          <p:cNvSpPr txBox="1">
            <a:spLocks noGrp="1"/>
          </p:cNvSpPr>
          <p:nvPr>
            <p:ph type="title"/>
          </p:nvPr>
        </p:nvSpPr>
        <p:spPr>
          <a:xfrm>
            <a:off x="946430" y="58270"/>
            <a:ext cx="5015230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7510" marR="5080" indent="-1655445">
              <a:lnSpc>
                <a:spcPct val="110900"/>
              </a:lnSpc>
              <a:spcBef>
                <a:spcPts val="1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B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Unique Selling Proposition (USP) of Mumbai Port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7559999" cy="10691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6430" y="58270"/>
            <a:ext cx="5015230" cy="882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5080" indent="-182563" algn="ctr">
              <a:lnSpc>
                <a:spcPct val="110900"/>
              </a:lnSpc>
              <a:spcBef>
                <a:spcPts val="1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Marina and Eastern Waterfront Development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5614" y="1342119"/>
            <a:ext cx="5795645" cy="3260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1000"/>
              </a:lnSpc>
              <a:spcBef>
                <a:spcPts val="95"/>
              </a:spcBef>
            </a:pPr>
            <a:r>
              <a:rPr sz="1350" dirty="0">
                <a:latin typeface="Arial MT"/>
                <a:cs typeface="Arial MT"/>
              </a:rPr>
              <a:t>The</a:t>
            </a:r>
            <a:r>
              <a:rPr sz="1350" spc="16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Marina</a:t>
            </a:r>
            <a:r>
              <a:rPr sz="1350" spc="16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16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Waterfront</a:t>
            </a:r>
            <a:r>
              <a:rPr sz="1350" spc="16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Development</a:t>
            </a:r>
            <a:r>
              <a:rPr sz="1350" spc="16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at</a:t>
            </a:r>
            <a:r>
              <a:rPr sz="1350" spc="16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16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Harbour</a:t>
            </a:r>
            <a:r>
              <a:rPr sz="1350" spc="16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is</a:t>
            </a:r>
            <a:r>
              <a:rPr sz="1350" spc="160" dirty="0">
                <a:latin typeface="Arial MT"/>
                <a:cs typeface="Arial MT"/>
              </a:rPr>
              <a:t>  </a:t>
            </a:r>
            <a:r>
              <a:rPr sz="1350" spc="-50" dirty="0">
                <a:latin typeface="Arial MT"/>
                <a:cs typeface="Arial MT"/>
              </a:rPr>
              <a:t>a </a:t>
            </a:r>
            <a:r>
              <a:rPr sz="1350" dirty="0">
                <a:latin typeface="Arial MT"/>
                <a:cs typeface="Arial MT"/>
              </a:rPr>
              <a:t>transformative</a:t>
            </a:r>
            <a:r>
              <a:rPr sz="1350" spc="2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initiative</a:t>
            </a:r>
            <a:r>
              <a:rPr sz="1350" spc="2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by</a:t>
            </a:r>
            <a:r>
              <a:rPr sz="1350" spc="2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2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Port</a:t>
            </a:r>
            <a:r>
              <a:rPr sz="1350" spc="8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Authority</a:t>
            </a:r>
            <a:r>
              <a:rPr sz="1350" spc="2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(MbPA)</a:t>
            </a:r>
            <a:r>
              <a:rPr sz="1350" spc="2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2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create</a:t>
            </a:r>
            <a:r>
              <a:rPr sz="1350" spc="204" dirty="0">
                <a:latin typeface="Arial MT"/>
                <a:cs typeface="Arial MT"/>
              </a:rPr>
              <a:t> </a:t>
            </a:r>
            <a:r>
              <a:rPr sz="1350" spc="-50" dirty="0">
                <a:latin typeface="Arial MT"/>
                <a:cs typeface="Arial MT"/>
              </a:rPr>
              <a:t>a </a:t>
            </a:r>
            <a:r>
              <a:rPr sz="1350" dirty="0">
                <a:latin typeface="Arial MT"/>
                <a:cs typeface="Arial MT"/>
              </a:rPr>
              <a:t>world-class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commercial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recreational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hub.</a:t>
            </a:r>
            <a:r>
              <a:rPr sz="1350" spc="7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project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includes</a:t>
            </a:r>
            <a:r>
              <a:rPr sz="1350" spc="95" dirty="0">
                <a:latin typeface="Arial MT"/>
                <a:cs typeface="Arial MT"/>
              </a:rPr>
              <a:t>  </a:t>
            </a:r>
            <a:r>
              <a:rPr sz="1350" spc="-50" dirty="0">
                <a:latin typeface="Arial MT"/>
                <a:cs typeface="Arial MT"/>
              </a:rPr>
              <a:t>a </a:t>
            </a:r>
            <a:r>
              <a:rPr sz="1350" dirty="0">
                <a:latin typeface="Arial MT"/>
                <a:cs typeface="Arial MT"/>
              </a:rPr>
              <a:t>Marina</a:t>
            </a:r>
            <a:r>
              <a:rPr sz="1350" spc="1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near</a:t>
            </a:r>
            <a:r>
              <a:rPr sz="1350" spc="1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Cross</a:t>
            </a:r>
            <a:r>
              <a:rPr sz="1350" spc="1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Island,</a:t>
            </a:r>
            <a:r>
              <a:rPr sz="1350" spc="1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1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22-hectare</a:t>
            </a:r>
            <a:r>
              <a:rPr sz="1350" spc="1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commercial</a:t>
            </a:r>
            <a:r>
              <a:rPr sz="1350" spc="1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waterfront</a:t>
            </a:r>
            <a:r>
              <a:rPr sz="1350" spc="1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at</a:t>
            </a:r>
            <a:r>
              <a:rPr sz="1350" spc="15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Prince’s </a:t>
            </a:r>
            <a:r>
              <a:rPr sz="1350" dirty="0">
                <a:latin typeface="Arial MT"/>
                <a:cs typeface="Arial MT"/>
              </a:rPr>
              <a:t>Dock,</a:t>
            </a:r>
            <a:r>
              <a:rPr sz="1350" spc="3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3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</a:t>
            </a:r>
            <a:r>
              <a:rPr sz="1350" spc="3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International</a:t>
            </a:r>
            <a:r>
              <a:rPr sz="1350" spc="3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Convention</a:t>
            </a:r>
            <a:r>
              <a:rPr sz="1350" spc="3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Center.</a:t>
            </a:r>
            <a:r>
              <a:rPr sz="1350" spc="3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3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Marina</a:t>
            </a:r>
            <a:r>
              <a:rPr sz="1350" spc="3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will</a:t>
            </a:r>
            <a:r>
              <a:rPr sz="1350" spc="37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feature </a:t>
            </a:r>
            <a:r>
              <a:rPr sz="1350" dirty="0">
                <a:latin typeface="Arial MT"/>
                <a:cs typeface="Arial MT"/>
              </a:rPr>
              <a:t>modern</a:t>
            </a:r>
            <a:r>
              <a:rPr sz="1350" spc="8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docking</a:t>
            </a:r>
            <a:r>
              <a:rPr sz="1350" spc="8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facilities,</a:t>
            </a:r>
            <a:r>
              <a:rPr sz="1350" spc="8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maintenance</a:t>
            </a:r>
            <a:r>
              <a:rPr sz="1350" spc="8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services,</a:t>
            </a:r>
            <a:r>
              <a:rPr sz="1350" spc="8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fueling</a:t>
            </a:r>
            <a:r>
              <a:rPr sz="1350" spc="8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stations,</a:t>
            </a:r>
            <a:r>
              <a:rPr sz="1350" spc="85" dirty="0">
                <a:latin typeface="Arial MT"/>
                <a:cs typeface="Arial MT"/>
              </a:rPr>
              <a:t>  </a:t>
            </a:r>
            <a:r>
              <a:rPr sz="1350" spc="-25" dirty="0">
                <a:latin typeface="Arial MT"/>
                <a:cs typeface="Arial MT"/>
              </a:rPr>
              <a:t>and </a:t>
            </a:r>
            <a:r>
              <a:rPr sz="1350" dirty="0">
                <a:latin typeface="Arial MT"/>
                <a:cs typeface="Arial MT"/>
              </a:rPr>
              <a:t>leisure</a:t>
            </a:r>
            <a:r>
              <a:rPr sz="1350" spc="1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amenities</a:t>
            </a:r>
            <a:r>
              <a:rPr sz="1350" spc="1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like</a:t>
            </a:r>
            <a:r>
              <a:rPr sz="1350" spc="1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cafes,</a:t>
            </a:r>
            <a:r>
              <a:rPr sz="1350" spc="1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restaurants,</a:t>
            </a:r>
            <a:r>
              <a:rPr sz="1350" spc="13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1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boutique</a:t>
            </a:r>
            <a:r>
              <a:rPr sz="1350" spc="1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retail</a:t>
            </a:r>
            <a:r>
              <a:rPr sz="1350" spc="13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outlets,</a:t>
            </a:r>
            <a:r>
              <a:rPr sz="1350" spc="13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along </a:t>
            </a:r>
            <a:r>
              <a:rPr sz="1350" dirty="0">
                <a:latin typeface="Arial MT"/>
                <a:cs typeface="Arial MT"/>
              </a:rPr>
              <a:t>with</a:t>
            </a:r>
            <a:r>
              <a:rPr sz="1350" spc="4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ferry</a:t>
            </a:r>
            <a:r>
              <a:rPr sz="1350" spc="4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connectivity</a:t>
            </a:r>
            <a:r>
              <a:rPr sz="1350" spc="6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6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6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mainland.</a:t>
            </a:r>
            <a:r>
              <a:rPr sz="1350" spc="45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4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commercial</a:t>
            </a:r>
            <a:r>
              <a:rPr sz="1350" spc="6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waterfront</a:t>
            </a:r>
            <a:r>
              <a:rPr sz="1350" spc="65" dirty="0">
                <a:latin typeface="Arial MT"/>
                <a:cs typeface="Arial MT"/>
              </a:rPr>
              <a:t>  </a:t>
            </a:r>
            <a:r>
              <a:rPr sz="1350" spc="-25" dirty="0">
                <a:latin typeface="Arial MT"/>
                <a:cs typeface="Arial MT"/>
              </a:rPr>
              <a:t>at </a:t>
            </a:r>
            <a:r>
              <a:rPr sz="1350" dirty="0">
                <a:latin typeface="Arial MT"/>
                <a:cs typeface="Arial MT"/>
              </a:rPr>
              <a:t>Prince’s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Dock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will</a:t>
            </a:r>
            <a:r>
              <a:rPr sz="1350" spc="8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focus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on</a:t>
            </a:r>
            <a:r>
              <a:rPr sz="1350" spc="8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premium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office</a:t>
            </a:r>
            <a:r>
              <a:rPr sz="1350" spc="8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spaces,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retail</a:t>
            </a:r>
            <a:r>
              <a:rPr sz="1350" spc="8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hubs,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spc="-25" dirty="0">
                <a:latin typeface="Arial MT"/>
                <a:cs typeface="Arial MT"/>
              </a:rPr>
              <a:t>and </a:t>
            </a:r>
            <a:r>
              <a:rPr sz="1350" dirty="0">
                <a:latin typeface="Arial MT"/>
                <a:cs typeface="Arial MT"/>
              </a:rPr>
              <a:t>landscaped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public</a:t>
            </a:r>
            <a:r>
              <a:rPr sz="1350" spc="3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spaces,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creating</a:t>
            </a:r>
            <a:r>
              <a:rPr sz="1350" spc="3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3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vibrant</a:t>
            </a:r>
            <a:r>
              <a:rPr sz="1350" spc="3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destination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businesses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20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visitors.</a:t>
            </a:r>
            <a:r>
              <a:rPr sz="1350" spc="16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204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International</a:t>
            </a:r>
            <a:r>
              <a:rPr sz="1350" spc="204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Convention</a:t>
            </a:r>
            <a:r>
              <a:rPr sz="1350" spc="204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Center</a:t>
            </a:r>
            <a:r>
              <a:rPr sz="1350" spc="204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will</a:t>
            </a:r>
            <a:r>
              <a:rPr sz="1350" spc="204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serve</a:t>
            </a:r>
            <a:r>
              <a:rPr sz="1350" spc="204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204" dirty="0">
                <a:latin typeface="Arial MT"/>
                <a:cs typeface="Arial MT"/>
              </a:rPr>
              <a:t>  </a:t>
            </a:r>
            <a:r>
              <a:rPr sz="1350" spc="-50" dirty="0">
                <a:latin typeface="Arial MT"/>
                <a:cs typeface="Arial MT"/>
              </a:rPr>
              <a:t>a </a:t>
            </a:r>
            <a:r>
              <a:rPr sz="1350" dirty="0">
                <a:latin typeface="Arial MT"/>
                <a:cs typeface="Arial MT"/>
              </a:rPr>
              <a:t>state-of-the-art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venue</a:t>
            </a:r>
            <a:r>
              <a:rPr sz="1350" spc="7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global</a:t>
            </a:r>
            <a:r>
              <a:rPr sz="1350" spc="80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conferences,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exhibitions,</a:t>
            </a:r>
            <a:r>
              <a:rPr sz="1350" spc="7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70" dirty="0">
                <a:latin typeface="Arial MT"/>
                <a:cs typeface="Arial MT"/>
              </a:rPr>
              <a:t>  </a:t>
            </a:r>
            <a:r>
              <a:rPr sz="1350" spc="-10" dirty="0">
                <a:latin typeface="Arial MT"/>
                <a:cs typeface="Arial MT"/>
              </a:rPr>
              <a:t>cultural </a:t>
            </a:r>
            <a:r>
              <a:rPr sz="1350" dirty="0">
                <a:latin typeface="Arial MT"/>
                <a:cs typeface="Arial MT"/>
              </a:rPr>
              <a:t>events,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enhancing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Mumbai’s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status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hub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business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tourism.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6411" y="7702374"/>
            <a:ext cx="436054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dirty="0">
                <a:latin typeface="Arial MT"/>
                <a:cs typeface="Arial MT"/>
              </a:rPr>
              <a:t>International</a:t>
            </a:r>
            <a:r>
              <a:rPr sz="950" spc="114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Convention</a:t>
            </a:r>
            <a:r>
              <a:rPr sz="950" spc="12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Center</a:t>
            </a:r>
            <a:r>
              <a:rPr sz="950" spc="12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and</a:t>
            </a:r>
            <a:r>
              <a:rPr sz="950" spc="12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Commercial</a:t>
            </a:r>
            <a:r>
              <a:rPr sz="950" spc="12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Development</a:t>
            </a:r>
            <a:r>
              <a:rPr sz="950" spc="12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at</a:t>
            </a:r>
            <a:r>
              <a:rPr sz="950" spc="12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Prince</a:t>
            </a:r>
            <a:r>
              <a:rPr sz="950" spc="120" dirty="0">
                <a:latin typeface="Arial MT"/>
                <a:cs typeface="Arial MT"/>
              </a:rPr>
              <a:t> </a:t>
            </a:r>
            <a:r>
              <a:rPr sz="950" spc="-20" dirty="0">
                <a:latin typeface="Arial MT"/>
                <a:cs typeface="Arial MT"/>
              </a:rPr>
              <a:t>Dock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3844" y="10345542"/>
            <a:ext cx="144462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dirty="0">
                <a:latin typeface="Arial MT"/>
                <a:cs typeface="Arial MT"/>
              </a:rPr>
              <a:t>Marina</a:t>
            </a:r>
            <a:r>
              <a:rPr sz="950" spc="9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Near</a:t>
            </a:r>
            <a:r>
              <a:rPr sz="950" spc="9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Cross</a:t>
            </a:r>
            <a:r>
              <a:rPr sz="950" spc="90" dirty="0">
                <a:latin typeface="Arial MT"/>
                <a:cs typeface="Arial MT"/>
              </a:rPr>
              <a:t> </a:t>
            </a:r>
            <a:r>
              <a:rPr sz="950" spc="-10" dirty="0">
                <a:latin typeface="Arial MT"/>
                <a:cs typeface="Arial MT"/>
              </a:rPr>
              <a:t>Island</a:t>
            </a:r>
            <a:endParaRPr sz="950" dirty="0">
              <a:latin typeface="Arial MT"/>
              <a:cs typeface="Arial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61100"/>
            <a:ext cx="457200" cy="2286000"/>
          </a:xfrm>
          <a:prstGeom prst="rect">
            <a:avLst/>
          </a:prstGeom>
          <a:solidFill>
            <a:srgbClr val="CD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"/>
            <a:ext cx="7559999" cy="10691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6430" y="58270"/>
            <a:ext cx="5015230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5080" indent="-182563" algn="ctr">
              <a:lnSpc>
                <a:spcPct val="110900"/>
              </a:lnSpc>
              <a:spcBef>
                <a:spcPts val="1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r>
              <a:rPr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Marina and Eastern Waterfront Development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1985" y="1165565"/>
            <a:ext cx="5475605" cy="448007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770380" marR="574675" indent="-1758314">
              <a:lnSpc>
                <a:spcPts val="1960"/>
              </a:lnSpc>
              <a:spcBef>
                <a:spcPts val="295"/>
              </a:spcBef>
            </a:pPr>
            <a:r>
              <a:rPr sz="1750" b="1" dirty="0">
                <a:latin typeface="Arial"/>
                <a:cs typeface="Arial"/>
              </a:rPr>
              <a:t>Development</a:t>
            </a:r>
            <a:r>
              <a:rPr sz="1750" b="1" spc="1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of</a:t>
            </a:r>
            <a:r>
              <a:rPr sz="1750" b="1" spc="-2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Yacht</a:t>
            </a:r>
            <a:r>
              <a:rPr sz="1750" b="1" spc="1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Marina</a:t>
            </a:r>
            <a:r>
              <a:rPr sz="1750" b="1" spc="1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at</a:t>
            </a:r>
            <a:r>
              <a:rPr sz="1750" b="1" spc="1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Cross</a:t>
            </a:r>
            <a:r>
              <a:rPr sz="1750" b="1" spc="15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Island, </a:t>
            </a:r>
            <a:r>
              <a:rPr sz="1750" b="1" dirty="0">
                <a:latin typeface="Arial"/>
                <a:cs typeface="Arial"/>
              </a:rPr>
              <a:t>Mumbai</a:t>
            </a:r>
            <a:r>
              <a:rPr sz="1750" b="1" spc="35" dirty="0">
                <a:latin typeface="Arial"/>
                <a:cs typeface="Arial"/>
              </a:rPr>
              <a:t> </a:t>
            </a:r>
            <a:r>
              <a:rPr sz="1750" b="1" spc="-20" dirty="0">
                <a:latin typeface="Arial"/>
                <a:cs typeface="Arial"/>
              </a:rPr>
              <a:t>Port</a:t>
            </a:r>
            <a:endParaRPr sz="1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7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350" b="1" dirty="0">
                <a:latin typeface="Arial"/>
                <a:cs typeface="Arial"/>
              </a:rPr>
              <a:t>Purpose</a:t>
            </a:r>
            <a:r>
              <a:rPr sz="1350" b="1" spc="5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of</a:t>
            </a:r>
            <a:r>
              <a:rPr sz="1350" b="1" spc="6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6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Project</a:t>
            </a:r>
            <a:endParaRPr sz="1350" dirty="0">
              <a:latin typeface="Arial"/>
              <a:cs typeface="Arial"/>
            </a:endParaRPr>
          </a:p>
          <a:p>
            <a:pPr marL="12700" marR="5080" algn="just">
              <a:lnSpc>
                <a:spcPct val="120900"/>
              </a:lnSpc>
            </a:pPr>
            <a:r>
              <a:rPr sz="1350" dirty="0">
                <a:latin typeface="Arial MT"/>
                <a:cs typeface="Arial MT"/>
              </a:rPr>
              <a:t>The</a:t>
            </a:r>
            <a:r>
              <a:rPr sz="1350" spc="-1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primary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purpose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of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-3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Yacht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Marina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project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is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-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establish </a:t>
            </a:r>
            <a:r>
              <a:rPr sz="1350" spc="-10" dirty="0">
                <a:latin typeface="Arial MT"/>
                <a:cs typeface="Arial MT"/>
              </a:rPr>
              <a:t>Mumbai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lang="en-US"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lang="en-US"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premier</a:t>
            </a:r>
            <a:r>
              <a:rPr lang="en-US"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destination</a:t>
            </a:r>
            <a:r>
              <a:rPr lang="en-US"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lang="en-US"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yachting,</a:t>
            </a:r>
            <a:r>
              <a:rPr sz="1350" spc="105" dirty="0">
                <a:latin typeface="Arial MT"/>
                <a:cs typeface="Arial MT"/>
              </a:rPr>
              <a:t>  </a:t>
            </a:r>
            <a:r>
              <a:rPr sz="1350" dirty="0">
                <a:latin typeface="Arial MT"/>
                <a:cs typeface="Arial MT"/>
              </a:rPr>
              <a:t>addressing</a:t>
            </a:r>
            <a:r>
              <a:rPr lang="en-US" sz="1350" spc="10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lang="en-US" sz="1350" spc="10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increasing </a:t>
            </a:r>
            <a:r>
              <a:rPr sz="1350" dirty="0">
                <a:latin typeface="Arial MT"/>
                <a:cs typeface="Arial MT"/>
              </a:rPr>
              <a:t>demand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modern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berthing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maintenance</a:t>
            </a:r>
            <a:r>
              <a:rPr sz="1350" spc="2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facilities.</a:t>
            </a:r>
            <a:r>
              <a:rPr sz="1350" spc="2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26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marina </a:t>
            </a:r>
            <a:r>
              <a:rPr sz="1350" dirty="0">
                <a:latin typeface="Arial MT"/>
                <a:cs typeface="Arial MT"/>
              </a:rPr>
              <a:t>will</a:t>
            </a:r>
            <a:r>
              <a:rPr sz="1350" spc="1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accommodate</a:t>
            </a:r>
            <a:r>
              <a:rPr sz="1350" spc="114" dirty="0">
                <a:latin typeface="Arial MT"/>
                <a:cs typeface="Arial MT"/>
              </a:rPr>
              <a:t> </a:t>
            </a:r>
            <a:r>
              <a:rPr lang="en-US" sz="1350" dirty="0">
                <a:latin typeface="Arial MT"/>
                <a:cs typeface="Arial MT"/>
              </a:rPr>
              <a:t>424 </a:t>
            </a:r>
            <a:r>
              <a:rPr sz="1350" dirty="0">
                <a:latin typeface="Arial MT"/>
                <a:cs typeface="Arial MT"/>
              </a:rPr>
              <a:t>yachts.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It</a:t>
            </a:r>
            <a:r>
              <a:rPr sz="1350" spc="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aims</a:t>
            </a:r>
            <a:r>
              <a:rPr sz="1350" spc="8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promote</a:t>
            </a:r>
            <a:r>
              <a:rPr sz="1350" spc="75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the </a:t>
            </a:r>
            <a:r>
              <a:rPr sz="1350" dirty="0">
                <a:latin typeface="Arial MT"/>
                <a:cs typeface="Arial MT"/>
              </a:rPr>
              <a:t>yachting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tourism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industries,</a:t>
            </a:r>
            <a:r>
              <a:rPr sz="1350" spc="9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create</a:t>
            </a:r>
            <a:r>
              <a:rPr sz="1350" spc="9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employment</a:t>
            </a:r>
            <a:r>
              <a:rPr sz="1350" spc="1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opportunities,</a:t>
            </a:r>
            <a:r>
              <a:rPr sz="1350" spc="100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and </a:t>
            </a:r>
            <a:r>
              <a:rPr sz="1350" dirty="0">
                <a:latin typeface="Arial MT"/>
                <a:cs typeface="Arial MT"/>
              </a:rPr>
              <a:t>support</a:t>
            </a:r>
            <a:r>
              <a:rPr sz="1350" spc="2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leisure</a:t>
            </a:r>
            <a:r>
              <a:rPr sz="1350" spc="2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sailing</a:t>
            </a:r>
            <a:r>
              <a:rPr sz="1350" spc="2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2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brief</a:t>
            </a:r>
            <a:r>
              <a:rPr sz="1350" spc="2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stays.</a:t>
            </a:r>
            <a:r>
              <a:rPr sz="1350" spc="2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By</a:t>
            </a:r>
            <a:r>
              <a:rPr sz="1350" spc="27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integrating</a:t>
            </a:r>
            <a:r>
              <a:rPr sz="1350" spc="27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state-of-the-</a:t>
            </a:r>
            <a:r>
              <a:rPr sz="1350" spc="-25" dirty="0">
                <a:latin typeface="Arial MT"/>
                <a:cs typeface="Arial MT"/>
              </a:rPr>
              <a:t>art </a:t>
            </a:r>
            <a:r>
              <a:rPr sz="1350" dirty="0">
                <a:latin typeface="Arial MT"/>
                <a:cs typeface="Arial MT"/>
              </a:rPr>
              <a:t>amenities,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project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will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position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Mumbai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as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hub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for</a:t>
            </a:r>
            <a:r>
              <a:rPr sz="1350" spc="2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luxury</a:t>
            </a:r>
            <a:r>
              <a:rPr sz="1350" spc="25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maritime </a:t>
            </a:r>
            <a:r>
              <a:rPr sz="1350" dirty="0">
                <a:latin typeface="Arial MT"/>
                <a:cs typeface="Arial MT"/>
              </a:rPr>
              <a:t>activities,</a:t>
            </a:r>
            <a:r>
              <a:rPr sz="1350" spc="30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fostering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economic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growth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and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international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recognition</a:t>
            </a:r>
            <a:r>
              <a:rPr sz="1350" spc="310" dirty="0">
                <a:latin typeface="Arial MT"/>
                <a:cs typeface="Arial MT"/>
              </a:rPr>
              <a:t> </a:t>
            </a:r>
            <a:r>
              <a:rPr sz="1350" spc="-25" dirty="0">
                <a:latin typeface="Arial MT"/>
                <a:cs typeface="Arial MT"/>
              </a:rPr>
              <a:t>in </a:t>
            </a:r>
            <a:r>
              <a:rPr sz="1350" dirty="0">
                <a:latin typeface="Arial MT"/>
                <a:cs typeface="Arial MT"/>
              </a:rPr>
              <a:t>the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leisure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boating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sector.</a:t>
            </a:r>
            <a:endParaRPr sz="13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35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350" b="1" dirty="0">
                <a:latin typeface="Arial"/>
                <a:cs typeface="Arial"/>
              </a:rPr>
              <a:t>Project</a:t>
            </a:r>
            <a:r>
              <a:rPr sz="1350" b="1" spc="6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Cost</a:t>
            </a:r>
            <a:r>
              <a:rPr sz="1350" b="1" spc="7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Estimate</a:t>
            </a:r>
            <a:endParaRPr sz="13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40"/>
              </a:spcBef>
            </a:pPr>
            <a:r>
              <a:rPr lang="en-US" sz="1350" dirty="0">
                <a:latin typeface="Arial MT"/>
                <a:cs typeface="Arial MT"/>
              </a:rPr>
              <a:t>Mumbai Port has proposed an investment of $.39.21 million.</a:t>
            </a:r>
          </a:p>
          <a:p>
            <a:pPr marL="12700" algn="just">
              <a:lnSpc>
                <a:spcPct val="100000"/>
              </a:lnSpc>
              <a:spcBef>
                <a:spcPts val="340"/>
              </a:spcBef>
            </a:pPr>
            <a:r>
              <a:rPr lang="en-US" sz="1350" dirty="0">
                <a:latin typeface="Arial MT"/>
                <a:cs typeface="Arial MT"/>
              </a:rPr>
              <a:t>The Project includes the following: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57003"/>
              </p:ext>
            </p:extLst>
          </p:nvPr>
        </p:nvGraphicFramePr>
        <p:xfrm>
          <a:off x="1198237" y="5849993"/>
          <a:ext cx="4769676" cy="2149144"/>
        </p:xfrm>
        <a:graphic>
          <a:graphicData uri="http://schemas.openxmlformats.org/drawingml/2006/table">
            <a:tbl>
              <a:tblPr/>
              <a:tblGrid>
                <a:gridCol w="1830615">
                  <a:extLst>
                    <a:ext uri="{9D8B030D-6E8A-4147-A177-3AD203B41FA5}">
                      <a16:colId xmlns:a16="http://schemas.microsoft.com/office/drawing/2014/main" xmlns="" val="537782714"/>
                    </a:ext>
                  </a:extLst>
                </a:gridCol>
                <a:gridCol w="2939061">
                  <a:extLst>
                    <a:ext uri="{9D8B030D-6E8A-4147-A177-3AD203B41FA5}">
                      <a16:colId xmlns:a16="http://schemas.microsoft.com/office/drawing/2014/main" xmlns="" val="1816535235"/>
                    </a:ext>
                  </a:extLst>
                </a:gridCol>
              </a:tblGrid>
              <a:tr h="220831">
                <a:tc>
                  <a:txBody>
                    <a:bodyPr/>
                    <a:lstStyle/>
                    <a:p>
                      <a:r>
                        <a:rPr lang="en-IN" sz="1200" b="1">
                          <a:effectLst/>
                          <a:latin typeface="Arial MT"/>
                        </a:rPr>
                        <a:t>Component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>
                          <a:effectLst/>
                          <a:latin typeface="Arial MT"/>
                        </a:rPr>
                        <a:t>Specification / Details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885943"/>
                  </a:ext>
                </a:extLst>
              </a:tr>
              <a:tr h="261809">
                <a:tc>
                  <a:txBody>
                    <a:bodyPr/>
                    <a:lstStyle/>
                    <a:p>
                      <a:r>
                        <a:rPr lang="en-IN" sz="1200" b="1">
                          <a:solidFill>
                            <a:srgbClr val="015198"/>
                          </a:solidFill>
                          <a:effectLst/>
                          <a:latin typeface="Arial MT"/>
                        </a:rPr>
                        <a:t>Capacity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solidFill>
                            <a:srgbClr val="181C20"/>
                          </a:solidFill>
                          <a:effectLst/>
                          <a:latin typeface="Arial MT"/>
                        </a:rPr>
                        <a:t>424 Yachts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1654600"/>
                  </a:ext>
                </a:extLst>
              </a:tr>
              <a:tr h="370819">
                <a:tc>
                  <a:txBody>
                    <a:bodyPr/>
                    <a:lstStyle/>
                    <a:p>
                      <a:r>
                        <a:rPr lang="en-IN" sz="1200" b="1">
                          <a:solidFill>
                            <a:srgbClr val="015198"/>
                          </a:solidFill>
                          <a:effectLst/>
                          <a:latin typeface="Arial MT"/>
                        </a:rPr>
                        <a:t>Floating Pontoons &amp; Gangways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181C20"/>
                          </a:solidFill>
                          <a:effectLst/>
                          <a:latin typeface="Arial MT"/>
                        </a:rPr>
                        <a:t>With guide piles for safe yacht berthing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357901"/>
                  </a:ext>
                </a:extLst>
              </a:tr>
              <a:tr h="220831">
                <a:tc>
                  <a:txBody>
                    <a:bodyPr/>
                    <a:lstStyle/>
                    <a:p>
                      <a:r>
                        <a:rPr lang="en-IN" sz="1200" b="1">
                          <a:solidFill>
                            <a:srgbClr val="015198"/>
                          </a:solidFill>
                          <a:effectLst/>
                          <a:latin typeface="Arial MT"/>
                        </a:rPr>
                        <a:t>Approach Trestle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solidFill>
                            <a:srgbClr val="181C20"/>
                          </a:solidFill>
                          <a:effectLst/>
                          <a:latin typeface="Arial MT"/>
                        </a:rPr>
                        <a:t>523m length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438252"/>
                  </a:ext>
                </a:extLst>
              </a:tr>
              <a:tr h="469695">
                <a:tc>
                  <a:txBody>
                    <a:bodyPr/>
                    <a:lstStyle/>
                    <a:p>
                      <a:r>
                        <a:rPr lang="en-IN" sz="1200" b="1">
                          <a:solidFill>
                            <a:srgbClr val="015198"/>
                          </a:solidFill>
                          <a:effectLst/>
                          <a:latin typeface="Arial MT"/>
                        </a:rPr>
                        <a:t>Service Platform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181C20"/>
                          </a:solidFill>
                          <a:effectLst/>
                          <a:latin typeface="Arial MT"/>
                        </a:rPr>
                        <a:t>Includes: Electrical room, Car parking, Admin building, Customs &amp; Toilets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6902623"/>
                  </a:ext>
                </a:extLst>
              </a:tr>
              <a:tr h="220831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rgbClr val="015198"/>
                          </a:solidFill>
                          <a:effectLst/>
                          <a:latin typeface="Arial MT"/>
                        </a:rPr>
                        <a:t>Gangway Platforms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solidFill>
                            <a:srgbClr val="181C20"/>
                          </a:solidFill>
                          <a:effectLst/>
                          <a:latin typeface="Arial MT"/>
                        </a:rPr>
                        <a:t>5 Nos.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6281596"/>
                  </a:ext>
                </a:extLst>
              </a:tr>
              <a:tr h="220831">
                <a:tc>
                  <a:txBody>
                    <a:bodyPr/>
                    <a:lstStyle/>
                    <a:p>
                      <a:r>
                        <a:rPr lang="en-IN" sz="1200" b="1">
                          <a:solidFill>
                            <a:srgbClr val="015198"/>
                          </a:solidFill>
                          <a:effectLst/>
                          <a:latin typeface="Arial MT"/>
                        </a:rPr>
                        <a:t>Boat Ramp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rgbClr val="181C20"/>
                          </a:solidFill>
                          <a:effectLst/>
                          <a:latin typeface="Arial MT"/>
                        </a:rPr>
                        <a:t>Located near the shoreline</a:t>
                      </a:r>
                    </a:p>
                  </a:txBody>
                  <a:tcPr marL="64070" marR="64070" marT="32036" marB="320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655266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91985" y="5684445"/>
            <a:ext cx="530359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116692" y="8242300"/>
            <a:ext cx="5550898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40"/>
              </a:spcBef>
            </a:pPr>
            <a:r>
              <a:rPr lang="en-US" sz="1350" dirty="0">
                <a:latin typeface="Arial MT"/>
                <a:cs typeface="Arial MT"/>
              </a:rPr>
              <a:t>Mumbai Port has invited bids on EPC contract for Marina wherein companies having experience in construction &amp; design of Marina can apply.</a:t>
            </a:r>
          </a:p>
          <a:p>
            <a:pPr marL="12700" algn="just">
              <a:lnSpc>
                <a:spcPct val="100000"/>
              </a:lnSpc>
              <a:spcBef>
                <a:spcPts val="340"/>
              </a:spcBef>
            </a:pPr>
            <a:r>
              <a:rPr lang="en-US" sz="1350" dirty="0">
                <a:latin typeface="Arial MT"/>
                <a:cs typeface="Arial MT"/>
              </a:rPr>
              <a:t>The document can be downloaded under Tender No. ‘E.57/2025: Construction of Marina in Mumbai harbor’ available on </a:t>
            </a:r>
            <a:r>
              <a:rPr lang="en-US" sz="1350" dirty="0">
                <a:latin typeface="Arial MT"/>
                <a:cs typeface="Arial MT"/>
                <a:hlinkClick r:id="rId4"/>
              </a:rPr>
              <a:t>www.mumbaiport.gov.in</a:t>
            </a:r>
            <a:r>
              <a:rPr lang="en-US" sz="1350" dirty="0">
                <a:latin typeface="Arial MT"/>
                <a:cs typeface="Arial MT"/>
              </a:rPr>
              <a:t> &amp; </a:t>
            </a:r>
            <a:r>
              <a:rPr lang="en-US" sz="1350" dirty="0" smtClean="0">
                <a:latin typeface="Arial MT"/>
                <a:cs typeface="Arial MT"/>
                <a:hlinkClick r:id="rId5"/>
              </a:rPr>
              <a:t>www.eprocure.gov.in</a:t>
            </a:r>
            <a:endParaRPr lang="en-US" sz="1350" dirty="0" smtClean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340"/>
              </a:spcBef>
            </a:pPr>
            <a:r>
              <a:rPr lang="en-US" sz="1350" dirty="0" smtClean="0">
                <a:latin typeface="Arial MT"/>
                <a:cs typeface="Arial MT"/>
              </a:rPr>
              <a:t>Last </a:t>
            </a:r>
            <a:r>
              <a:rPr lang="en-US" sz="1350" dirty="0">
                <a:latin typeface="Arial MT"/>
                <a:cs typeface="Arial MT"/>
              </a:rPr>
              <a:t>date for Application : 20.11.2025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1049</Words>
  <Application>Microsoft Office PowerPoint</Application>
  <PresentationFormat>Custom</PresentationFormat>
  <Paragraphs>139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MT</vt:lpstr>
      <vt:lpstr>Arial Narrow</vt:lpstr>
      <vt:lpstr>Calibri</vt:lpstr>
      <vt:lpstr>Microsoft Sans Serif</vt:lpstr>
      <vt:lpstr>Office Theme</vt:lpstr>
      <vt:lpstr>PowerPoint Presentation</vt:lpstr>
      <vt:lpstr>PowerPoint Presentation</vt:lpstr>
      <vt:lpstr>PowerPoint Presentation</vt:lpstr>
      <vt:lpstr>A. INTRODUCTION</vt:lpstr>
      <vt:lpstr>B. Unique Selling Proposition (USP) of Mumbai Port</vt:lpstr>
      <vt:lpstr>B. Unique Selling Proposition (USP) of Mumbai Port</vt:lpstr>
      <vt:lpstr>B. Unique Selling Proposition (USP) of Mumbai Port</vt:lpstr>
      <vt:lpstr>C. Marina and Eastern Waterfront Development</vt:lpstr>
      <vt:lpstr>C. Marina and Eastern Waterfront Development</vt:lpstr>
      <vt:lpstr>C. Marina and Eastern Waterfront Development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16</cp:revision>
  <cp:lastPrinted>2025-10-12T18:19:46Z</cp:lastPrinted>
  <dcterms:created xsi:type="dcterms:W3CDTF">2025-10-11T08:56:25Z</dcterms:created>
  <dcterms:modified xsi:type="dcterms:W3CDTF">2025-10-13T09:18:41Z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2025-10-11T00:00:00Z</vt:filetime>
  </property>
  <property fmtid="{D5CDD505-2E9C-101B-9397-08002B2CF9AE}" pid="3" name="LastSaved">
    <vt:filetime>2025-10-11T00:00:00Z</vt:filetime>
  </property>
  <property fmtid="{D5CDD505-2E9C-101B-9397-08002B2CF9AE}" pid="4" name="Producer">
    <vt:lpwstr>iOS Version 18.5 (Build 22F76) Quartz PDFContext, AppendMode 1.1</vt:lpwstr>
  </property>
</Properties>
</file>